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56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>
        <p:scale>
          <a:sx n="100" d="100"/>
          <a:sy n="100" d="100"/>
        </p:scale>
        <p:origin x="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13006-111D-4004-8F92-98AA29A5C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A3CCA5-A6F9-4500-B381-0522A57AF6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5DBFC-1CF0-40AF-B8BC-13B3FF01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C2376-52A7-47C4-BF56-A0F52FCE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E2C1-3E38-45EC-863F-237309FAB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923C-0CB6-4B01-9184-D1606C3F1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ABC16-9341-4F81-BFF8-E9A06DFB4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830B-8E54-44CB-B821-FA9181A5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719CE-C0DB-4822-B23B-1240EA695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FE33E-16DA-42E4-A498-0135C23E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33FEC0-F094-4C89-9AC5-0EB21235C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374FB-0E6E-445F-BC03-22A508421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911ED-4BF1-45FE-8D37-F96ACFA9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9BF97-195E-442B-9BF5-7625A98D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3EBDF-348E-4F83-AF55-CBCF4130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9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CD3C-E4B9-4CB0-8961-2AFA09A64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9FA61-078C-4032-A0B4-0658935E6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63894-3598-4B07-A94B-0ED728EDE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5E61-E4CD-438C-B2C0-732529361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8CC86-6527-48E7-AF10-956CD96D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5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90F2-6AD5-45EF-88FB-8ACE4EB37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88FD4-54A2-4F3C-822D-E8CAB69EE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522A0-C892-431D-A6D3-8BB00774A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38CE-D566-4AE9-96DD-3BB8BBD2F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FDCA4-D6D0-49A8-B797-0FD568DB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56DF7-DDDD-4803-9004-487A49B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4CAF4-43DB-466E-A5BF-B38DE99E1B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59A59-C77C-4AB6-9110-BBAE25B7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BEB2E-A7D5-49BA-B9C6-A5FC33B8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8B996-F8B4-4834-805F-30212B09A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1D2AC-094F-40DA-BBFE-DBF8F7A8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963B0-967E-44F1-BF6A-C98833453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2D193-B5E2-4F26-B992-CEB2E9E84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38F47-D892-4957-A4CC-A00529237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230171-5794-47BD-AC15-79F202042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24ACC-E511-4B9A-AECF-7B26C51AA8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4D7FD4-B7D7-4C39-B652-76F5EE06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0C4E26-4B74-4210-8713-5B7174B19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579515-214B-44A4-9A94-9670884D2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42F64-4E74-4A7E-8B30-8E8BE6D4D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49FE8-9BF1-484E-9444-6FD8DC155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E7F3D-F7DA-40FA-B83B-D372D7EA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02C1E-1BAA-4E60-9621-100518C7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8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91C8A-0C15-4F9C-A867-7414B5247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4E745-9C10-4332-9157-BA92C624B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DD6FF-7962-4E0D-A2B3-A14EE441E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4D5C7-F5B4-4A04-BBEC-09C3F0C5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10F32-282E-4A26-B8E9-98646780E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53BD40-C6B6-475B-AEDB-D8A910DF4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51D4E-795F-479F-A70B-5B3D2B93C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E3194-570F-4F19-B099-9C528973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631EE-CBEC-40E3-9B2C-FF135E51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0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3EA2-40EC-479A-BEA4-74FBD8712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466C5-4743-42DC-8E26-3A1484A7F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E7D60-05F3-4DFC-B41C-65D6D9B35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97FFB-C46D-4769-921F-8C91730B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3F4BE-53B0-45EC-AB79-12D6E4E43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E82BD-BCF4-48CB-A601-20D770CA8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9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70A8A0-CD93-4F6D-895B-B5DA2C42F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378EE-3E39-4E8F-98F8-E1EE9E06F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18BF0-F4A4-41D5-A7A5-ED3C6BF83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49B-BC6D-4065-97F6-E22D565E4F2F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CF2B1-00F9-4820-AF7F-BD0438CA4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532E7-C454-432F-9EE8-892009707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4BE34-6527-4794-968A-83ED6B00B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5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2BD032-5E93-4CA6-8D3A-9C491E326572}"/>
              </a:ext>
            </a:extLst>
          </p:cNvPr>
          <p:cNvSpPr/>
          <p:nvPr/>
        </p:nvSpPr>
        <p:spPr>
          <a:xfrm>
            <a:off x="1242874" y="2192784"/>
            <a:ext cx="10433311" cy="40321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374245-25B3-4FA2-A0B7-92212D910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1-5 Gaps in Care Reporting Scenario</a:t>
            </a:r>
          </a:p>
        </p:txBody>
      </p:sp>
      <p:sp>
        <p:nvSpPr>
          <p:cNvPr id="14" name="Arrow: U-Turn 13">
            <a:extLst>
              <a:ext uri="{FF2B5EF4-FFF2-40B4-BE49-F238E27FC236}">
                <a16:creationId xmlns:a16="http://schemas.microsoft.com/office/drawing/2014/main" id="{E7A6692E-AF7F-4E93-825B-F1C6EAE5096A}"/>
              </a:ext>
            </a:extLst>
          </p:cNvPr>
          <p:cNvSpPr/>
          <p:nvPr/>
        </p:nvSpPr>
        <p:spPr>
          <a:xfrm>
            <a:off x="3531577" y="3016251"/>
            <a:ext cx="5427785" cy="961292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79CAF82E-B6E2-4DF6-87A3-5E875E82F0A9}"/>
              </a:ext>
            </a:extLst>
          </p:cNvPr>
          <p:cNvSpPr/>
          <p:nvPr/>
        </p:nvSpPr>
        <p:spPr>
          <a:xfrm flipH="1" flipV="1">
            <a:off x="3346939" y="4360258"/>
            <a:ext cx="5498122" cy="1043353"/>
          </a:xfrm>
          <a:prstGeom prst="utur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A95AEE-78F5-4A8F-A338-8CFC1E4A457E}"/>
              </a:ext>
            </a:extLst>
          </p:cNvPr>
          <p:cNvSpPr/>
          <p:nvPr/>
        </p:nvSpPr>
        <p:spPr>
          <a:xfrm>
            <a:off x="2730745" y="3661388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C5F827A-3D07-44CB-A3B3-105DD19C0E5D}"/>
              </a:ext>
            </a:extLst>
          </p:cNvPr>
          <p:cNvSpPr/>
          <p:nvPr/>
        </p:nvSpPr>
        <p:spPr>
          <a:xfrm>
            <a:off x="7759211" y="3729285"/>
            <a:ext cx="1992923" cy="961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Server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B52AFC1-25B9-4D0D-8631-F99658C75EDE}"/>
              </a:ext>
            </a:extLst>
          </p:cNvPr>
          <p:cNvSpPr/>
          <p:nvPr/>
        </p:nvSpPr>
        <p:spPr>
          <a:xfrm>
            <a:off x="4132384" y="2574380"/>
            <a:ext cx="3927231" cy="3739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Request $care-gaps Operation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E376FAE-3409-4BAA-8930-8E8CA8E6E99C}"/>
              </a:ext>
            </a:extLst>
          </p:cNvPr>
          <p:cNvSpPr/>
          <p:nvPr/>
        </p:nvSpPr>
        <p:spPr>
          <a:xfrm>
            <a:off x="4293576" y="5551436"/>
            <a:ext cx="3903785" cy="385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Return DEQM </a:t>
            </a:r>
            <a:r>
              <a:rPr lang="en-US" dirty="0"/>
              <a:t>Gaps in Care Bundle(s)</a:t>
            </a:r>
          </a:p>
        </p:txBody>
      </p:sp>
    </p:spTree>
    <p:extLst>
      <p:ext uri="{BB962C8B-B14F-4D97-AF65-F5344CB8AC3E}">
        <p14:creationId xmlns:p14="http://schemas.microsoft.com/office/powerpoint/2010/main" val="195115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D593A1-C4E8-42AA-849B-3A82F0BBE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471" y="0"/>
            <a:ext cx="9177057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DB2DFF4-C41B-4E00-AD77-D82560AC909C}"/>
              </a:ext>
            </a:extLst>
          </p:cNvPr>
          <p:cNvSpPr/>
          <p:nvPr/>
        </p:nvSpPr>
        <p:spPr>
          <a:xfrm rot="19268669">
            <a:off x="6291686" y="3427791"/>
            <a:ext cx="5122400" cy="26501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561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B51DD9-4A88-4235-9BBC-6F8248D3C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228" y="2734686"/>
            <a:ext cx="1686160" cy="905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2926AC-D41E-489E-9E28-5D845B96E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986" y="2734686"/>
            <a:ext cx="1343212" cy="895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6F7963-6581-43BE-9E7F-8BDA81784165}"/>
              </a:ext>
            </a:extLst>
          </p:cNvPr>
          <p:cNvSpPr txBox="1"/>
          <p:nvPr/>
        </p:nvSpPr>
        <p:spPr>
          <a:xfrm>
            <a:off x="2053508" y="2365354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65FE0-68B6-4D06-8FE7-6D57A86A1386}"/>
              </a:ext>
            </a:extLst>
          </p:cNvPr>
          <p:cNvSpPr txBox="1"/>
          <p:nvPr/>
        </p:nvSpPr>
        <p:spPr>
          <a:xfrm>
            <a:off x="7397412" y="2390287"/>
            <a:ext cx="246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 Analytics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191868" y="3630161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620942" y="3639687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16388" y="4711043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474895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571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3865546"/>
            <a:ext cx="1357541" cy="43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573464" y="5479177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in Care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512983" y="5316815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Colorectal Cancer Screening</a:t>
            </a:r>
          </a:p>
          <a:p>
            <a:pPr algn="ctr"/>
            <a:r>
              <a:rPr lang="en-US" sz="1000" dirty="0"/>
              <a:t>Closed Gap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C7500F27-C043-4884-B858-531EC9938AD3}"/>
              </a:ext>
            </a:extLst>
          </p:cNvPr>
          <p:cNvSpPr/>
          <p:nvPr/>
        </p:nvSpPr>
        <p:spPr>
          <a:xfrm>
            <a:off x="6512985" y="1664318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Pneumococcal Flu Vaccine</a:t>
            </a:r>
          </a:p>
          <a:p>
            <a:pPr algn="ctr"/>
            <a:r>
              <a:rPr lang="en-US" sz="1000" dirty="0"/>
              <a:t>Open Gap</a:t>
            </a:r>
            <a:endParaRPr lang="en-US" sz="1600" dirty="0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Patient*</a:t>
            </a:r>
          </a:p>
          <a:p>
            <a:pPr algn="ctr"/>
            <a:r>
              <a:rPr lang="en-US" sz="900" dirty="0"/>
              <a:t>Age 63</a:t>
            </a: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A19CA935-C43E-4C7B-959F-7553D355F5AF}"/>
              </a:ext>
            </a:extLst>
          </p:cNvPr>
          <p:cNvSpPr/>
          <p:nvPr/>
        </p:nvSpPr>
        <p:spPr>
          <a:xfrm>
            <a:off x="9589718" y="4652717"/>
            <a:ext cx="1864311" cy="810333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Colonoscopy</a:t>
            </a:r>
          </a:p>
          <a:p>
            <a:pPr algn="ctr"/>
            <a:r>
              <a:rPr lang="en-US" sz="1000" dirty="0"/>
              <a:t>9/10/2018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608891" y="5650790"/>
            <a:ext cx="1864310" cy="779355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Lab Observation</a:t>
            </a:r>
          </a:p>
          <a:p>
            <a:pPr algn="ctr"/>
            <a:r>
              <a:rPr lang="en-US" sz="1000" dirty="0"/>
              <a:t>FOBT</a:t>
            </a:r>
          </a:p>
          <a:p>
            <a:pPr algn="ctr"/>
            <a:r>
              <a:rPr lang="en-US" sz="1000" dirty="0"/>
              <a:t>10/1/2019</a:t>
            </a:r>
          </a:p>
          <a:p>
            <a:pPr algn="ctr"/>
            <a:r>
              <a:rPr lang="en-US" sz="1000" dirty="0"/>
              <a:t>Numerator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Organization</a:t>
            </a:r>
          </a:p>
          <a:p>
            <a:pPr algn="ctr"/>
            <a:r>
              <a:rPr lang="en-US" sz="1000" dirty="0"/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473895" y="3491770"/>
            <a:ext cx="1864311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Measure Report  </a:t>
            </a:r>
            <a:r>
              <a:rPr lang="en-US" sz="1000" dirty="0"/>
              <a:t>Breast Cancer Screening</a:t>
            </a:r>
          </a:p>
          <a:p>
            <a:pPr algn="ctr"/>
            <a:r>
              <a:rPr lang="en-US" sz="1000" dirty="0"/>
              <a:t>Closed Gap</a:t>
            </a:r>
            <a:endParaRPr lang="en-US" sz="16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61DB9DC-D22B-48E0-8C9B-C862EBB7828B}"/>
              </a:ext>
            </a:extLst>
          </p:cNvPr>
          <p:cNvSpPr/>
          <p:nvPr/>
        </p:nvSpPr>
        <p:spPr>
          <a:xfrm>
            <a:off x="9368465" y="1533622"/>
            <a:ext cx="1956427" cy="9623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Note no data in Server’s system for this patient and measure so no resources returned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396629" cy="1795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585318" y="3458081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QI Core Procedure</a:t>
            </a:r>
          </a:p>
          <a:p>
            <a:pPr algn="ctr"/>
            <a:r>
              <a:rPr lang="en-US" sz="1000" dirty="0"/>
              <a:t>Bilateral Mastectomy</a:t>
            </a:r>
          </a:p>
          <a:p>
            <a:pPr algn="ctr"/>
            <a:r>
              <a:rPr lang="en-US" sz="1000" dirty="0"/>
              <a:t>8/2/2010</a:t>
            </a:r>
          </a:p>
          <a:p>
            <a:pPr algn="ctr"/>
            <a:r>
              <a:rPr lang="en-US" sz="1000" dirty="0"/>
              <a:t>Denominator Exclusion</a:t>
            </a:r>
            <a:endParaRPr lang="en-US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DEBDC5A-F99E-4A15-AA65-F4C1D38FD6EE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5116354" y="2052748"/>
            <a:ext cx="1396631" cy="1856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13B543-3208-4E95-AA9D-0EBC71D1833F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 flipV="1">
            <a:off x="8377294" y="5057884"/>
            <a:ext cx="1212424" cy="647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>
            <a:off x="8377294" y="5705245"/>
            <a:ext cx="1231597" cy="33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3"/>
            <a:endCxn id="28" idx="1"/>
          </p:cNvCxnSpPr>
          <p:nvPr/>
        </p:nvCxnSpPr>
        <p:spPr>
          <a:xfrm flipV="1">
            <a:off x="8338206" y="3846511"/>
            <a:ext cx="1247112" cy="19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lowchart: Process 89">
            <a:extLst>
              <a:ext uri="{FF2B5EF4-FFF2-40B4-BE49-F238E27FC236}">
                <a16:creationId xmlns:a16="http://schemas.microsoft.com/office/drawing/2014/main" id="{7A044D70-BFF3-405C-AFEC-F728F8A25F68}"/>
              </a:ext>
            </a:extLst>
          </p:cNvPr>
          <p:cNvSpPr/>
          <p:nvPr/>
        </p:nvSpPr>
        <p:spPr>
          <a:xfrm>
            <a:off x="593447" y="1901502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GIC Detected Issue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CA185091-BF8F-45FC-9DB1-E755F7475568}"/>
              </a:ext>
            </a:extLst>
          </p:cNvPr>
          <p:cNvCxnSpPr>
            <a:cxnSpLocks/>
            <a:stCxn id="5" idx="3"/>
            <a:endCxn id="12" idx="1"/>
          </p:cNvCxnSpPr>
          <p:nvPr/>
        </p:nvCxnSpPr>
        <p:spPr>
          <a:xfrm>
            <a:off x="5112863" y="2044765"/>
            <a:ext cx="1400122" cy="79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400120" cy="3660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5112863" y="2044765"/>
            <a:ext cx="1361032" cy="1820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8C8ABBC1-0904-4EA0-8C65-AA8BE906F756}"/>
              </a:ext>
            </a:extLst>
          </p:cNvPr>
          <p:cNvCxnSpPr>
            <a:cxnSpLocks/>
            <a:stCxn id="90" idx="2"/>
            <a:endCxn id="13" idx="0"/>
          </p:cNvCxnSpPr>
          <p:nvPr/>
        </p:nvCxnSpPr>
        <p:spPr>
          <a:xfrm>
            <a:off x="1525603" y="2678362"/>
            <a:ext cx="3491" cy="840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*QI Core Patient is also pointed to by all GIC Measure Reports, QI Core Procedure, and QI Core  Lab Observations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5290B5F1-CC69-4E1F-9527-F65449A6A6EC}"/>
              </a:ext>
            </a:extLst>
          </p:cNvPr>
          <p:cNvCxnSpPr>
            <a:cxnSpLocks/>
            <a:stCxn id="4" idx="0"/>
            <a:endCxn id="90" idx="3"/>
          </p:cNvCxnSpPr>
          <p:nvPr/>
        </p:nvCxnSpPr>
        <p:spPr>
          <a:xfrm flipH="1" flipV="1">
            <a:off x="2457758" y="2289932"/>
            <a:ext cx="1726441" cy="123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entry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845027ED-24A2-40DB-9553-7009A7A32891}"/>
              </a:ext>
            </a:extLst>
          </p:cNvPr>
          <p:cNvSpPr txBox="1"/>
          <p:nvPr/>
        </p:nvSpPr>
        <p:spPr>
          <a:xfrm>
            <a:off x="5537634" y="19355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entry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9059DA-7DB3-4460-90B7-CE9A7DFACF8F}"/>
              </a:ext>
            </a:extLst>
          </p:cNvPr>
          <p:cNvSpPr txBox="1"/>
          <p:nvPr/>
        </p:nvSpPr>
        <p:spPr>
          <a:xfrm>
            <a:off x="8392975" y="3714152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evaluateResources</a:t>
            </a:r>
          </a:p>
        </p:txBody>
      </p:sp>
    </p:spTree>
    <p:extLst>
      <p:ext uri="{BB962C8B-B14F-4D97-AF65-F5344CB8AC3E}">
        <p14:creationId xmlns:p14="http://schemas.microsoft.com/office/powerpoint/2010/main" val="391793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EA2043-1279-476E-9F6F-1307AFED5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762" y="1062324"/>
            <a:ext cx="8390476" cy="458095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2F7ACD9-291B-4C9D-A9C3-7A57A0BD6D58}"/>
              </a:ext>
            </a:extLst>
          </p:cNvPr>
          <p:cNvSpPr/>
          <p:nvPr/>
        </p:nvSpPr>
        <p:spPr>
          <a:xfrm>
            <a:off x="5007429" y="3189514"/>
            <a:ext cx="5486400" cy="25299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9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B0364A5-2F61-491E-85C5-A45107F42F18}"/>
              </a:ext>
            </a:extLst>
          </p:cNvPr>
          <p:cNvSpPr txBox="1"/>
          <p:nvPr/>
        </p:nvSpPr>
        <p:spPr>
          <a:xfrm>
            <a:off x="2452805" y="4179338"/>
            <a:ext cx="1962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 Workflow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1BEA0-6F5D-41B6-A27E-8F3C8D414EAA}"/>
              </a:ext>
            </a:extLst>
          </p:cNvPr>
          <p:cNvSpPr txBox="1"/>
          <p:nvPr/>
        </p:nvSpPr>
        <p:spPr>
          <a:xfrm>
            <a:off x="7289744" y="3649849"/>
            <a:ext cx="260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Payer, Reporting Vendor, or internal analytics (etc.)  Workflow</a:t>
            </a:r>
          </a:p>
        </p:txBody>
      </p:sp>
      <p:sp>
        <p:nvSpPr>
          <p:cNvPr id="15" name="Arrow: U-Turn 14">
            <a:extLst>
              <a:ext uri="{FF2B5EF4-FFF2-40B4-BE49-F238E27FC236}">
                <a16:creationId xmlns:a16="http://schemas.microsoft.com/office/drawing/2014/main" id="{FCB7ECAA-0639-4672-BDA9-A170E44587B7}"/>
              </a:ext>
            </a:extLst>
          </p:cNvPr>
          <p:cNvSpPr/>
          <p:nvPr/>
        </p:nvSpPr>
        <p:spPr>
          <a:xfrm rot="10800000">
            <a:off x="3173308" y="4470684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row: U-Turn 16">
            <a:extLst>
              <a:ext uri="{FF2B5EF4-FFF2-40B4-BE49-F238E27FC236}">
                <a16:creationId xmlns:a16="http://schemas.microsoft.com/office/drawing/2014/main" id="{C030E331-0328-48B5-A310-F7957778A8AB}"/>
              </a:ext>
            </a:extLst>
          </p:cNvPr>
          <p:cNvSpPr/>
          <p:nvPr/>
        </p:nvSpPr>
        <p:spPr>
          <a:xfrm>
            <a:off x="3173308" y="1053870"/>
            <a:ext cx="5503178" cy="122911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BFFB6B-5BCD-4085-A7BC-0DE37F1FBD19}"/>
              </a:ext>
            </a:extLst>
          </p:cNvPr>
          <p:cNvSpPr txBox="1"/>
          <p:nvPr/>
        </p:nvSpPr>
        <p:spPr>
          <a:xfrm>
            <a:off x="4070144" y="4622581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on the Measure criteria, the Measurement Analytics system, generates a report showing open or closed gaps of Patient(s) for that measure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7B7C70-EE1D-4FF4-999F-B17F95108ED0}"/>
              </a:ext>
            </a:extLst>
          </p:cNvPr>
          <p:cNvSpPr txBox="1"/>
          <p:nvPr/>
        </p:nvSpPr>
        <p:spPr>
          <a:xfrm>
            <a:off x="3954098" y="1378432"/>
            <a:ext cx="3941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Care Systems request a report on one or more patient’s Care Gap Information based on Measure(s) criteria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242E7F-356D-4C5B-8FAD-4D8D6B89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27" y="2354576"/>
            <a:ext cx="1802901" cy="18029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D36AFD-DE51-4AC7-9534-61142D3BA0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" r="-1"/>
          <a:stretch/>
        </p:blipFill>
        <p:spPr>
          <a:xfrm>
            <a:off x="7365944" y="2033636"/>
            <a:ext cx="2329908" cy="17121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1297D29-ECA1-4F69-A845-9B13C14FDA67}"/>
              </a:ext>
            </a:extLst>
          </p:cNvPr>
          <p:cNvSpPr/>
          <p:nvPr/>
        </p:nvSpPr>
        <p:spPr>
          <a:xfrm>
            <a:off x="9334500" y="2735580"/>
            <a:ext cx="44958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203F80-75AD-4693-9EDF-0CD7524AA6F1}"/>
              </a:ext>
            </a:extLst>
          </p:cNvPr>
          <p:cNvSpPr txBox="1"/>
          <p:nvPr/>
        </p:nvSpPr>
        <p:spPr>
          <a:xfrm>
            <a:off x="4792145" y="1016162"/>
            <a:ext cx="2088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Request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688A2-85AF-44CB-998D-FB3C5B25AAC2}"/>
              </a:ext>
            </a:extLst>
          </p:cNvPr>
          <p:cNvSpPr txBox="1"/>
          <p:nvPr/>
        </p:nvSpPr>
        <p:spPr>
          <a:xfrm>
            <a:off x="4832306" y="5361245"/>
            <a:ext cx="2185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Gaps in Care Response</a:t>
            </a:r>
          </a:p>
        </p:txBody>
      </p:sp>
    </p:spTree>
    <p:extLst>
      <p:ext uri="{BB962C8B-B14F-4D97-AF65-F5344CB8AC3E}">
        <p14:creationId xmlns:p14="http://schemas.microsoft.com/office/powerpoint/2010/main" val="1889288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279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Figure 1-5 Gaps in Care Reporting Scenario</vt:lpstr>
      <vt:lpstr>PowerPoint Presentation</vt:lpstr>
      <vt:lpstr>PowerPoint Presentation</vt:lpstr>
      <vt:lpstr>Gaps in Care Resources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Michaelsen, Linda J</dc:creator>
  <cp:lastModifiedBy>Yan Heras</cp:lastModifiedBy>
  <cp:revision>17</cp:revision>
  <dcterms:created xsi:type="dcterms:W3CDTF">2020-07-08T21:07:53Z</dcterms:created>
  <dcterms:modified xsi:type="dcterms:W3CDTF">2021-04-09T19:01:10Z</dcterms:modified>
</cp:coreProperties>
</file>