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63" r:id="rId6"/>
    <p:sldId id="264" r:id="rId7"/>
    <p:sldId id="265" r:id="rId8"/>
    <p:sldId id="267" r:id="rId9"/>
    <p:sldId id="266" r:id="rId10"/>
    <p:sldId id="268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55"/>
  </p:normalViewPr>
  <p:slideViewPr>
    <p:cSldViewPr>
      <p:cViewPr varScale="1">
        <p:scale>
          <a:sx n="94" d="100"/>
          <a:sy n="94" d="100"/>
        </p:scale>
        <p:origin x="162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1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55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9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3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143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76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99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5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1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1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71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F21E0-95B6-4C5C-A55D-C5056E4C25C4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4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COL Resource Diagram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111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Option 4 – MeasureReport using Condition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An additional way you can represent exclusions in the Colorectal Cancer Screening measure is with certain conditions.  The </a:t>
            </a:r>
            <a:r>
              <a:rPr lang="en-US" dirty="0" err="1"/>
              <a:t>valuesets</a:t>
            </a:r>
            <a:r>
              <a:rPr lang="en-US" dirty="0"/>
              <a:t>/codes that allow for the patient not to be screened for colorectal cancer are specified in the measure.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following MeasureReport diagram shows the related resources that can be used to represent when you need to send a Condition that represents an exclusion to the measure</a:t>
            </a:r>
          </a:p>
        </p:txBody>
      </p:sp>
    </p:spTree>
    <p:extLst>
      <p:ext uri="{BB962C8B-B14F-4D97-AF65-F5344CB8AC3E}">
        <p14:creationId xmlns:p14="http://schemas.microsoft.com/office/powerpoint/2010/main" val="783191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MeasureReport using Condition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762000" y="14478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762000" y="45720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Condition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4724400" y="198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4732506" y="385963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524000" y="2057400"/>
            <a:ext cx="0" cy="1003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40213" y="3578157"/>
            <a:ext cx="0" cy="9938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90600" y="25908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stCxn id="6" idx="3"/>
            <a:endCxn id="14" idx="1"/>
          </p:cNvCxnSpPr>
          <p:nvPr/>
        </p:nvCxnSpPr>
        <p:spPr>
          <a:xfrm flipV="1">
            <a:off x="2286000" y="2286000"/>
            <a:ext cx="2438400" cy="10797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>
            <a:off x="2286000" y="3365770"/>
            <a:ext cx="2446506" cy="7986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124200" y="2559185"/>
            <a:ext cx="1676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supportingOrganization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evaluatedResources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29822" y="3588794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patient</a:t>
            </a:r>
          </a:p>
        </p:txBody>
      </p:sp>
      <p:cxnSp>
        <p:nvCxnSpPr>
          <p:cNvPr id="40" name="Straight Arrow Connector 39"/>
          <p:cNvCxnSpPr>
            <a:stCxn id="10" idx="3"/>
            <a:endCxn id="15" idx="1"/>
          </p:cNvCxnSpPr>
          <p:nvPr/>
        </p:nvCxnSpPr>
        <p:spPr>
          <a:xfrm flipV="1">
            <a:off x="2286000" y="4164434"/>
            <a:ext cx="2446506" cy="7123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191887" y="4338429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20" name="Flowchart: Alternate Process 19"/>
          <p:cNvSpPr/>
          <p:nvPr/>
        </p:nvSpPr>
        <p:spPr>
          <a:xfrm>
            <a:off x="4732506" y="567181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Practitioner</a:t>
            </a:r>
          </a:p>
        </p:txBody>
      </p:sp>
      <p:sp>
        <p:nvSpPr>
          <p:cNvPr id="21" name="Flowchart: Alternate Process 20"/>
          <p:cNvSpPr/>
          <p:nvPr/>
        </p:nvSpPr>
        <p:spPr>
          <a:xfrm>
            <a:off x="4753583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Encounter</a:t>
            </a:r>
          </a:p>
        </p:txBody>
      </p:sp>
      <p:cxnSp>
        <p:nvCxnSpPr>
          <p:cNvPr id="7" name="Straight Arrow Connector 6"/>
          <p:cNvCxnSpPr>
            <a:stCxn id="10" idx="3"/>
            <a:endCxn id="21" idx="1"/>
          </p:cNvCxnSpPr>
          <p:nvPr/>
        </p:nvCxnSpPr>
        <p:spPr>
          <a:xfrm>
            <a:off x="2286000" y="4876800"/>
            <a:ext cx="2467583" cy="15397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  <a:endCxn id="20" idx="1"/>
          </p:cNvCxnSpPr>
          <p:nvPr/>
        </p:nvCxnSpPr>
        <p:spPr>
          <a:xfrm>
            <a:off x="2286000" y="4876800"/>
            <a:ext cx="2446506" cy="109981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219449" y="54102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asserter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52799" y="4870315"/>
            <a:ext cx="87630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context</a:t>
            </a:r>
          </a:p>
        </p:txBody>
      </p:sp>
      <p:sp>
        <p:nvSpPr>
          <p:cNvPr id="29" name="Flowchart: Alternate Process 28"/>
          <p:cNvSpPr/>
          <p:nvPr/>
        </p:nvSpPr>
        <p:spPr>
          <a:xfrm>
            <a:off x="7543800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Location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9563" y="4795715"/>
            <a:ext cx="796047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location&gt;</a:t>
            </a:r>
          </a:p>
          <a:p>
            <a:pPr algn="ctr"/>
            <a:r>
              <a:rPr lang="en-US" sz="1100" b="1" dirty="0"/>
              <a:t>location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231375" y="5013982"/>
            <a:ext cx="1312425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Alternate Process 47"/>
          <p:cNvSpPr/>
          <p:nvPr/>
        </p:nvSpPr>
        <p:spPr>
          <a:xfrm>
            <a:off x="7543800" y="333467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Coverage</a:t>
            </a:r>
          </a:p>
        </p:txBody>
      </p:sp>
      <p:cxnSp>
        <p:nvCxnSpPr>
          <p:cNvPr id="50" name="Straight Arrow Connector 49"/>
          <p:cNvCxnSpPr>
            <a:stCxn id="48" idx="1"/>
            <a:endCxn id="15" idx="3"/>
          </p:cNvCxnSpPr>
          <p:nvPr/>
        </p:nvCxnSpPr>
        <p:spPr>
          <a:xfrm flipH="1">
            <a:off x="6256506" y="3639473"/>
            <a:ext cx="1287294" cy="52496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484495" y="3752025"/>
            <a:ext cx="9018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beneficiary</a:t>
            </a:r>
          </a:p>
        </p:txBody>
      </p:sp>
    </p:spTree>
    <p:extLst>
      <p:ext uri="{BB962C8B-B14F-4D97-AF65-F5344CB8AC3E}">
        <p14:creationId xmlns:p14="http://schemas.microsoft.com/office/powerpoint/2010/main" val="1669477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 Screening Measure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In a screening measure, you report both what is done that meets the screening requirement as well as information that would exclude the patient from being required to meet the measure.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Below are listed the resource diagrams that meet each situation in the COL screening measure.</a:t>
            </a:r>
          </a:p>
        </p:txBody>
      </p:sp>
    </p:spTree>
    <p:extLst>
      <p:ext uri="{BB962C8B-B14F-4D97-AF65-F5344CB8AC3E}">
        <p14:creationId xmlns:p14="http://schemas.microsoft.com/office/powerpoint/2010/main" val="2210816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Option 1</a:t>
            </a:r>
            <a:br>
              <a:rPr lang="en-US" dirty="0"/>
            </a:br>
            <a:r>
              <a:rPr lang="en-US" dirty="0"/>
              <a:t>Measure Report Using Observation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When certain laboratory results are done in a specified time period, the patient has been screened for colorectal cancer.  The </a:t>
            </a:r>
            <a:r>
              <a:rPr lang="en-US" dirty="0" err="1"/>
              <a:t>valueset</a:t>
            </a:r>
            <a:r>
              <a:rPr lang="en-US" dirty="0"/>
              <a:t> of codes in the measure will inform you as to which laboratory results qualify for meeting this measure.  Below is the data structure for what would be included with a DEQM Individual Measure Report when the patient has had a laboratory test to meet the screen measure.</a:t>
            </a:r>
          </a:p>
        </p:txBody>
      </p:sp>
    </p:spTree>
    <p:extLst>
      <p:ext uri="{BB962C8B-B14F-4D97-AF65-F5344CB8AC3E}">
        <p14:creationId xmlns:p14="http://schemas.microsoft.com/office/powerpoint/2010/main" val="1794125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Eric – this legend for </a:t>
            </a:r>
            <a:br>
              <a:rPr lang="en-US" dirty="0"/>
            </a:br>
            <a:r>
              <a:rPr lang="en-US" dirty="0"/>
              <a:t>all the diagrams that follow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943600" y="304800"/>
            <a:ext cx="2819400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                Required Resource</a:t>
            </a:r>
          </a:p>
          <a:p>
            <a:r>
              <a:rPr lang="en-US" dirty="0"/>
              <a:t>                Optional Resource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6096000" y="489466"/>
            <a:ext cx="6858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096000" y="762000"/>
            <a:ext cx="685800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895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MeasureReport using Observation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762000" y="14478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762000" y="45720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Observation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4724400" y="198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4732506" y="385963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524000" y="2057400"/>
            <a:ext cx="0" cy="1003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40213" y="3578157"/>
            <a:ext cx="0" cy="9938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90600" y="25908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stCxn id="6" idx="3"/>
            <a:endCxn id="14" idx="1"/>
          </p:cNvCxnSpPr>
          <p:nvPr/>
        </p:nvCxnSpPr>
        <p:spPr>
          <a:xfrm flipV="1">
            <a:off x="2286000" y="2286000"/>
            <a:ext cx="2438400" cy="10797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>
            <a:off x="2286000" y="3365770"/>
            <a:ext cx="2446506" cy="7986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124200" y="2559185"/>
            <a:ext cx="1676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supportingOrganization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evaluatedResources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29822" y="3588794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patient</a:t>
            </a:r>
          </a:p>
        </p:txBody>
      </p:sp>
      <p:cxnSp>
        <p:nvCxnSpPr>
          <p:cNvPr id="40" name="Straight Arrow Connector 39"/>
          <p:cNvCxnSpPr>
            <a:stCxn id="10" idx="3"/>
            <a:endCxn id="15" idx="1"/>
          </p:cNvCxnSpPr>
          <p:nvPr/>
        </p:nvCxnSpPr>
        <p:spPr>
          <a:xfrm flipV="1">
            <a:off x="2286000" y="4164434"/>
            <a:ext cx="2446506" cy="7123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191887" y="4338429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20" name="Flowchart: Alternate Process 19"/>
          <p:cNvSpPr/>
          <p:nvPr/>
        </p:nvSpPr>
        <p:spPr>
          <a:xfrm>
            <a:off x="4732506" y="567181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Practitioner</a:t>
            </a:r>
          </a:p>
        </p:txBody>
      </p:sp>
      <p:sp>
        <p:nvSpPr>
          <p:cNvPr id="21" name="Flowchart: Alternate Process 20"/>
          <p:cNvSpPr/>
          <p:nvPr/>
        </p:nvSpPr>
        <p:spPr>
          <a:xfrm>
            <a:off x="4753583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Encounter</a:t>
            </a:r>
          </a:p>
        </p:txBody>
      </p:sp>
      <p:cxnSp>
        <p:nvCxnSpPr>
          <p:cNvPr id="7" name="Straight Arrow Connector 6"/>
          <p:cNvCxnSpPr>
            <a:stCxn id="10" idx="3"/>
            <a:endCxn id="21" idx="1"/>
          </p:cNvCxnSpPr>
          <p:nvPr/>
        </p:nvCxnSpPr>
        <p:spPr>
          <a:xfrm>
            <a:off x="2286000" y="4876800"/>
            <a:ext cx="2467583" cy="15397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  <a:endCxn id="20" idx="1"/>
          </p:cNvCxnSpPr>
          <p:nvPr/>
        </p:nvCxnSpPr>
        <p:spPr>
          <a:xfrm>
            <a:off x="2286000" y="4876800"/>
            <a:ext cx="2446506" cy="109981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219449" y="54102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performer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52799" y="4870315"/>
            <a:ext cx="87630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context</a:t>
            </a:r>
          </a:p>
        </p:txBody>
      </p:sp>
      <p:sp>
        <p:nvSpPr>
          <p:cNvPr id="29" name="Flowchart: Alternate Process 28"/>
          <p:cNvSpPr/>
          <p:nvPr/>
        </p:nvSpPr>
        <p:spPr>
          <a:xfrm>
            <a:off x="7543800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Location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9563" y="4795715"/>
            <a:ext cx="796047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location&gt;</a:t>
            </a:r>
          </a:p>
          <a:p>
            <a:pPr algn="ctr"/>
            <a:r>
              <a:rPr lang="en-US" sz="1100" b="1" dirty="0"/>
              <a:t>location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231375" y="5013982"/>
            <a:ext cx="1312425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Alternate Process 47"/>
          <p:cNvSpPr/>
          <p:nvPr/>
        </p:nvSpPr>
        <p:spPr>
          <a:xfrm>
            <a:off x="7543800" y="333467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Coverage</a:t>
            </a:r>
          </a:p>
        </p:txBody>
      </p:sp>
      <p:cxnSp>
        <p:nvCxnSpPr>
          <p:cNvPr id="50" name="Straight Arrow Connector 49"/>
          <p:cNvCxnSpPr>
            <a:stCxn id="48" idx="1"/>
            <a:endCxn id="15" idx="3"/>
          </p:cNvCxnSpPr>
          <p:nvPr/>
        </p:nvCxnSpPr>
        <p:spPr>
          <a:xfrm flipH="1">
            <a:off x="6256506" y="3639473"/>
            <a:ext cx="1287294" cy="52496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484495" y="3752025"/>
            <a:ext cx="9018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beneficiary</a:t>
            </a:r>
          </a:p>
        </p:txBody>
      </p:sp>
      <p:sp>
        <p:nvSpPr>
          <p:cNvPr id="33" name="Flowchart: Alternate Process 32"/>
          <p:cNvSpPr/>
          <p:nvPr/>
        </p:nvSpPr>
        <p:spPr>
          <a:xfrm>
            <a:off x="5761610" y="597661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308387" y="1394856"/>
            <a:ext cx="2819400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                Required Resource</a:t>
            </a:r>
          </a:p>
          <a:p>
            <a:r>
              <a:rPr lang="en-US" dirty="0"/>
              <a:t>                Optional Resource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6484495" y="1600200"/>
            <a:ext cx="6858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6484495" y="1828800"/>
            <a:ext cx="685800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0577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/>
              <a:t>Option 2</a:t>
            </a:r>
            <a:br>
              <a:rPr lang="en-US" sz="3600" b="1" dirty="0"/>
            </a:br>
            <a:r>
              <a:rPr lang="en-US" sz="3600" b="1" dirty="0"/>
              <a:t>MeasureReport using </a:t>
            </a:r>
            <a:r>
              <a:rPr lang="en-US" sz="3600" b="1" dirty="0" err="1"/>
              <a:t>DiagnosticReport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Another way a member can meet a screening measure is when certain procedures are performed and a report generated.  In FHIR, the report is documented in a </a:t>
            </a:r>
            <a:r>
              <a:rPr lang="en-US" dirty="0" err="1"/>
              <a:t>DiagnosticReport</a:t>
            </a:r>
            <a:r>
              <a:rPr lang="en-US" dirty="0"/>
              <a:t>.  The measure indicates what </a:t>
            </a:r>
            <a:r>
              <a:rPr lang="en-US" dirty="0" err="1"/>
              <a:t>ValueSets</a:t>
            </a:r>
            <a:r>
              <a:rPr lang="en-US" dirty="0"/>
              <a:t>/Codes can be used to report this </a:t>
            </a:r>
            <a:r>
              <a:rPr lang="en-US" dirty="0" err="1"/>
              <a:t>meaure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The following diagram shows how that would be represented in a DEQM Individual MeasureReport with associated resources</a:t>
            </a:r>
          </a:p>
        </p:txBody>
      </p:sp>
    </p:spTree>
    <p:extLst>
      <p:ext uri="{BB962C8B-B14F-4D97-AF65-F5344CB8AC3E}">
        <p14:creationId xmlns:p14="http://schemas.microsoft.com/office/powerpoint/2010/main" val="1282088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MeasureReport using Diagnostic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762000" y="14478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762000" y="45720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DiagnosticReport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Flowchart: Alternate Process 13"/>
          <p:cNvSpPr/>
          <p:nvPr/>
        </p:nvSpPr>
        <p:spPr>
          <a:xfrm>
            <a:off x="4724400" y="198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4732506" y="385963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524000" y="2057400"/>
            <a:ext cx="0" cy="1003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40213" y="3578157"/>
            <a:ext cx="0" cy="9938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90600" y="25908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stCxn id="6" idx="3"/>
            <a:endCxn id="14" idx="1"/>
          </p:cNvCxnSpPr>
          <p:nvPr/>
        </p:nvCxnSpPr>
        <p:spPr>
          <a:xfrm flipV="1">
            <a:off x="2286000" y="2286000"/>
            <a:ext cx="2438400" cy="10797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>
            <a:off x="2286000" y="3365770"/>
            <a:ext cx="2446506" cy="7986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124200" y="2559185"/>
            <a:ext cx="1676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supportingOrganization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evaluatedResources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29822" y="3588794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patient</a:t>
            </a:r>
          </a:p>
        </p:txBody>
      </p:sp>
      <p:cxnSp>
        <p:nvCxnSpPr>
          <p:cNvPr id="40" name="Straight Arrow Connector 39"/>
          <p:cNvCxnSpPr>
            <a:stCxn id="10" idx="3"/>
            <a:endCxn id="15" idx="1"/>
          </p:cNvCxnSpPr>
          <p:nvPr/>
        </p:nvCxnSpPr>
        <p:spPr>
          <a:xfrm flipV="1">
            <a:off x="2286000" y="4164434"/>
            <a:ext cx="2446506" cy="7123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191887" y="4338429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20" name="Flowchart: Alternate Process 19"/>
          <p:cNvSpPr/>
          <p:nvPr/>
        </p:nvSpPr>
        <p:spPr>
          <a:xfrm>
            <a:off x="5257800" y="579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Practitioner</a:t>
            </a:r>
          </a:p>
        </p:txBody>
      </p:sp>
      <p:sp>
        <p:nvSpPr>
          <p:cNvPr id="21" name="Flowchart: Alternate Process 20"/>
          <p:cNvSpPr/>
          <p:nvPr/>
        </p:nvSpPr>
        <p:spPr>
          <a:xfrm>
            <a:off x="4753583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Encounter</a:t>
            </a:r>
          </a:p>
        </p:txBody>
      </p:sp>
      <p:cxnSp>
        <p:nvCxnSpPr>
          <p:cNvPr id="7" name="Straight Arrow Connector 6"/>
          <p:cNvCxnSpPr>
            <a:stCxn id="10" idx="3"/>
            <a:endCxn id="21" idx="1"/>
          </p:cNvCxnSpPr>
          <p:nvPr/>
        </p:nvCxnSpPr>
        <p:spPr>
          <a:xfrm>
            <a:off x="2286000" y="4876800"/>
            <a:ext cx="2467583" cy="15397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  <a:endCxn id="20" idx="1"/>
          </p:cNvCxnSpPr>
          <p:nvPr/>
        </p:nvCxnSpPr>
        <p:spPr>
          <a:xfrm>
            <a:off x="2286000" y="4876800"/>
            <a:ext cx="2971800" cy="121920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124200" y="5410200"/>
            <a:ext cx="123824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performer&gt;actor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835609" y="4815333"/>
            <a:ext cx="149927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/>
              <a:t>diagnosticReport-locationPerformed</a:t>
            </a:r>
            <a:endParaRPr lang="en-US" sz="1100" b="1" dirty="0"/>
          </a:p>
        </p:txBody>
      </p:sp>
      <p:sp>
        <p:nvSpPr>
          <p:cNvPr id="48" name="Flowchart: Alternate Process 47"/>
          <p:cNvSpPr/>
          <p:nvPr/>
        </p:nvSpPr>
        <p:spPr>
          <a:xfrm>
            <a:off x="7543800" y="333467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Coverage</a:t>
            </a:r>
          </a:p>
        </p:txBody>
      </p:sp>
      <p:cxnSp>
        <p:nvCxnSpPr>
          <p:cNvPr id="50" name="Straight Arrow Connector 49"/>
          <p:cNvCxnSpPr>
            <a:stCxn id="48" idx="1"/>
            <a:endCxn id="15" idx="3"/>
          </p:cNvCxnSpPr>
          <p:nvPr/>
        </p:nvCxnSpPr>
        <p:spPr>
          <a:xfrm flipH="1">
            <a:off x="6256506" y="3639473"/>
            <a:ext cx="1287294" cy="52496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484495" y="3752025"/>
            <a:ext cx="9018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beneficiary</a:t>
            </a:r>
          </a:p>
        </p:txBody>
      </p:sp>
      <p:sp>
        <p:nvSpPr>
          <p:cNvPr id="33" name="Flowchart: Alternate Process 32"/>
          <p:cNvSpPr/>
          <p:nvPr/>
        </p:nvSpPr>
        <p:spPr>
          <a:xfrm>
            <a:off x="2362200" y="5697006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Observation</a:t>
            </a:r>
          </a:p>
        </p:txBody>
      </p:sp>
      <p:cxnSp>
        <p:nvCxnSpPr>
          <p:cNvPr id="11" name="Straight Arrow Connector 10"/>
          <p:cNvCxnSpPr>
            <a:stCxn id="10" idx="2"/>
            <a:endCxn id="33" idx="0"/>
          </p:cNvCxnSpPr>
          <p:nvPr/>
        </p:nvCxnSpPr>
        <p:spPr>
          <a:xfrm>
            <a:off x="1524000" y="5181600"/>
            <a:ext cx="1600200" cy="515406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724025" y="5355595"/>
            <a:ext cx="123824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report</a:t>
            </a:r>
          </a:p>
        </p:txBody>
      </p:sp>
    </p:spTree>
    <p:extLst>
      <p:ext uri="{BB962C8B-B14F-4D97-AF65-F5344CB8AC3E}">
        <p14:creationId xmlns:p14="http://schemas.microsoft.com/office/powerpoint/2010/main" val="437957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Option 3</a:t>
            </a:r>
            <a:br>
              <a:rPr lang="en-US" dirty="0"/>
            </a:br>
            <a:r>
              <a:rPr lang="en-US" dirty="0"/>
              <a:t>MeasureReport using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There are often times exclusions in a screening measure.  An exclusion is something that removes the requirement for a screening measure.</a:t>
            </a:r>
          </a:p>
          <a:p>
            <a:pPr marL="0" indent="0">
              <a:buNone/>
            </a:pPr>
            <a:r>
              <a:rPr lang="en-US" dirty="0"/>
              <a:t>In Option 3, we show an example of where a certain procedure removes the requirement for Colorectal Cancer Screening.  As with the other options, the measure defines the </a:t>
            </a:r>
            <a:r>
              <a:rPr lang="en-US" dirty="0" err="1"/>
              <a:t>valueset</a:t>
            </a:r>
            <a:r>
              <a:rPr lang="en-US" dirty="0"/>
              <a:t>/codes that constitute a qualifying procedure</a:t>
            </a:r>
          </a:p>
          <a:p>
            <a:pPr marL="0" indent="0">
              <a:buNone/>
            </a:pPr>
            <a:r>
              <a:rPr lang="en-US" dirty="0"/>
              <a:t>The following diagram shows how you would use a DEQM Individual MeasureReport and associated resources to report a procedure</a:t>
            </a:r>
          </a:p>
        </p:txBody>
      </p:sp>
    </p:spTree>
    <p:extLst>
      <p:ext uri="{BB962C8B-B14F-4D97-AF65-F5344CB8AC3E}">
        <p14:creationId xmlns:p14="http://schemas.microsoft.com/office/powerpoint/2010/main" val="2981240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MeasureReport using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762000" y="14478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726332" y="451633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Procedure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4724400" y="198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4732506" y="385963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524000" y="2057400"/>
            <a:ext cx="0" cy="1003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40213" y="3578157"/>
            <a:ext cx="0" cy="9938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90600" y="25908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stCxn id="6" idx="3"/>
            <a:endCxn id="14" idx="1"/>
          </p:cNvCxnSpPr>
          <p:nvPr/>
        </p:nvCxnSpPr>
        <p:spPr>
          <a:xfrm flipV="1">
            <a:off x="2286000" y="2286000"/>
            <a:ext cx="2438400" cy="10797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>
            <a:off x="2286000" y="3365770"/>
            <a:ext cx="2446506" cy="7986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124200" y="2559185"/>
            <a:ext cx="1676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supportingOrganization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evaluatedResources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29822" y="3588794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patient</a:t>
            </a:r>
          </a:p>
        </p:txBody>
      </p:sp>
      <p:cxnSp>
        <p:nvCxnSpPr>
          <p:cNvPr id="40" name="Straight Arrow Connector 39"/>
          <p:cNvCxnSpPr>
            <a:stCxn id="10" idx="3"/>
            <a:endCxn id="15" idx="1"/>
          </p:cNvCxnSpPr>
          <p:nvPr/>
        </p:nvCxnSpPr>
        <p:spPr>
          <a:xfrm flipV="1">
            <a:off x="2250332" y="4164434"/>
            <a:ext cx="2482174" cy="6567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191887" y="4338429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20" name="Flowchart: Alternate Process 19"/>
          <p:cNvSpPr/>
          <p:nvPr/>
        </p:nvSpPr>
        <p:spPr>
          <a:xfrm>
            <a:off x="4732506" y="5604301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Practitioner</a:t>
            </a:r>
          </a:p>
        </p:txBody>
      </p:sp>
      <p:sp>
        <p:nvSpPr>
          <p:cNvPr id="21" name="Flowchart: Alternate Process 20"/>
          <p:cNvSpPr/>
          <p:nvPr/>
        </p:nvSpPr>
        <p:spPr>
          <a:xfrm>
            <a:off x="4753583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Encounter</a:t>
            </a:r>
          </a:p>
        </p:txBody>
      </p:sp>
      <p:cxnSp>
        <p:nvCxnSpPr>
          <p:cNvPr id="7" name="Straight Arrow Connector 6"/>
          <p:cNvCxnSpPr>
            <a:stCxn id="10" idx="3"/>
            <a:endCxn id="21" idx="1"/>
          </p:cNvCxnSpPr>
          <p:nvPr/>
        </p:nvCxnSpPr>
        <p:spPr>
          <a:xfrm>
            <a:off x="2250332" y="4821138"/>
            <a:ext cx="2503251" cy="20964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  <a:endCxn id="20" idx="1"/>
          </p:cNvCxnSpPr>
          <p:nvPr/>
        </p:nvCxnSpPr>
        <p:spPr>
          <a:xfrm>
            <a:off x="2250332" y="4821138"/>
            <a:ext cx="2482174" cy="1087963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048000" y="5410200"/>
            <a:ext cx="131444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performer&gt;actor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52799" y="4870315"/>
            <a:ext cx="87630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context</a:t>
            </a:r>
          </a:p>
        </p:txBody>
      </p:sp>
      <p:sp>
        <p:nvSpPr>
          <p:cNvPr id="29" name="Flowchart: Alternate Process 28"/>
          <p:cNvSpPr/>
          <p:nvPr/>
        </p:nvSpPr>
        <p:spPr>
          <a:xfrm>
            <a:off x="1967419" y="5684036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Location</a:t>
            </a:r>
          </a:p>
        </p:txBody>
      </p:sp>
      <p:cxnSp>
        <p:nvCxnSpPr>
          <p:cNvPr id="16" name="Straight Arrow Connector 15"/>
          <p:cNvCxnSpPr>
            <a:stCxn id="10" idx="2"/>
            <a:endCxn id="29" idx="0"/>
          </p:cNvCxnSpPr>
          <p:nvPr/>
        </p:nvCxnSpPr>
        <p:spPr>
          <a:xfrm>
            <a:off x="1488332" y="5125938"/>
            <a:ext cx="1241087" cy="55809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Alternate Process 47"/>
          <p:cNvSpPr/>
          <p:nvPr/>
        </p:nvSpPr>
        <p:spPr>
          <a:xfrm>
            <a:off x="7543800" y="333467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Coverage</a:t>
            </a:r>
          </a:p>
        </p:txBody>
      </p:sp>
      <p:cxnSp>
        <p:nvCxnSpPr>
          <p:cNvPr id="50" name="Straight Arrow Connector 49"/>
          <p:cNvCxnSpPr>
            <a:stCxn id="48" idx="1"/>
            <a:endCxn id="15" idx="3"/>
          </p:cNvCxnSpPr>
          <p:nvPr/>
        </p:nvCxnSpPr>
        <p:spPr>
          <a:xfrm flipH="1">
            <a:off x="6256506" y="3639473"/>
            <a:ext cx="1287294" cy="52496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484495" y="3752025"/>
            <a:ext cx="9018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beneficiary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735576" y="5274182"/>
            <a:ext cx="79604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3224418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2555</TotalTime>
  <Words>466</Words>
  <Application>Microsoft Macintosh PowerPoint</Application>
  <PresentationFormat>On-screen Show (4:3)</PresentationFormat>
  <Paragraphs>107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COL Resource Diagram</vt:lpstr>
      <vt:lpstr>COL Screening Measure</vt:lpstr>
      <vt:lpstr>Option 1 Measure Report Using Observation</vt:lpstr>
      <vt:lpstr>Eric – this legend for  all the diagrams that follow</vt:lpstr>
      <vt:lpstr>MeasureReport using Observation</vt:lpstr>
      <vt:lpstr>Option 2 MeasureReport using DiagnosticReport</vt:lpstr>
      <vt:lpstr>MeasureReport using Diagnostic Report</vt:lpstr>
      <vt:lpstr>Option 3 MeasureReport using Procedure</vt:lpstr>
      <vt:lpstr>MeasureReport using Procedure</vt:lpstr>
      <vt:lpstr>Option 4 – MeasureReport using Condition</vt:lpstr>
      <vt:lpstr>MeasureReport using Condition</vt:lpstr>
    </vt:vector>
  </TitlesOfParts>
  <Company>UnitedHealth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J Michaelsen</dc:creator>
  <cp:lastModifiedBy>Eric Haas</cp:lastModifiedBy>
  <cp:revision>25</cp:revision>
  <dcterms:created xsi:type="dcterms:W3CDTF">2019-02-26T23:10:25Z</dcterms:created>
  <dcterms:modified xsi:type="dcterms:W3CDTF">2019-05-17T23:17:47Z</dcterms:modified>
</cp:coreProperties>
</file>