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slide" Target="slides/slide5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5c0ecf4825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5c0ecf4825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g5c0ecf4825_0_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8" name="Google Shape;78;g5c0ecf4825_0_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5c0ecf4825_0_4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5c0ecf4825_0_4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5c0ecf4825_0_7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5c0ecf4825_0_7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5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/>
          <p:nvPr/>
        </p:nvSpPr>
        <p:spPr>
          <a:xfrm>
            <a:off x="1307525" y="844200"/>
            <a:ext cx="3446400" cy="345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/>
          <p:nvPr/>
        </p:nvSpPr>
        <p:spPr>
          <a:xfrm>
            <a:off x="4753925" y="844200"/>
            <a:ext cx="3446400" cy="3455100"/>
          </a:xfrm>
          <a:prstGeom prst="rect">
            <a:avLst/>
          </a:prstGeom>
          <a:solidFill>
            <a:srgbClr val="CFE2F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highlight>
                <a:srgbClr val="A4C2F4"/>
              </a:highlight>
            </a:endParaRPr>
          </a:p>
        </p:txBody>
      </p:sp>
      <p:sp>
        <p:nvSpPr>
          <p:cNvPr id="56" name="Google Shape;56;p13"/>
          <p:cNvSpPr/>
          <p:nvPr/>
        </p:nvSpPr>
        <p:spPr>
          <a:xfrm>
            <a:off x="2130125" y="1684875"/>
            <a:ext cx="1809600" cy="8139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MedicationRequest</a:t>
            </a:r>
            <a:endParaRPr/>
          </a:p>
        </p:txBody>
      </p:sp>
      <p:sp>
        <p:nvSpPr>
          <p:cNvPr id="57" name="Google Shape;57;p13"/>
          <p:cNvSpPr/>
          <p:nvPr/>
        </p:nvSpPr>
        <p:spPr>
          <a:xfrm>
            <a:off x="5377300" y="3101475"/>
            <a:ext cx="2389800" cy="8139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MedicationAdministration</a:t>
            </a:r>
            <a:endParaRPr/>
          </a:p>
        </p:txBody>
      </p:sp>
      <p:sp>
        <p:nvSpPr>
          <p:cNvPr id="58" name="Google Shape;58;p13"/>
          <p:cNvSpPr/>
          <p:nvPr/>
        </p:nvSpPr>
        <p:spPr>
          <a:xfrm>
            <a:off x="5377400" y="1684875"/>
            <a:ext cx="2389800" cy="8139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MedicationDispense</a:t>
            </a:r>
            <a:endParaRPr/>
          </a:p>
        </p:txBody>
      </p:sp>
      <p:sp>
        <p:nvSpPr>
          <p:cNvPr id="59" name="Google Shape;59;p13"/>
          <p:cNvSpPr txBox="1"/>
          <p:nvPr/>
        </p:nvSpPr>
        <p:spPr>
          <a:xfrm>
            <a:off x="1827075" y="1035450"/>
            <a:ext cx="2286000" cy="407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Represents an Order</a:t>
            </a:r>
            <a:endParaRPr/>
          </a:p>
        </p:txBody>
      </p:sp>
      <p:sp>
        <p:nvSpPr>
          <p:cNvPr id="60" name="Google Shape;60;p13"/>
          <p:cNvSpPr txBox="1"/>
          <p:nvPr/>
        </p:nvSpPr>
        <p:spPr>
          <a:xfrm>
            <a:off x="5334125" y="1035450"/>
            <a:ext cx="2286000" cy="407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Represents an Order Fulfillment Event</a:t>
            </a:r>
            <a:endParaRPr/>
          </a:p>
        </p:txBody>
      </p:sp>
      <p:cxnSp>
        <p:nvCxnSpPr>
          <p:cNvPr id="61" name="Google Shape;61;p13"/>
          <p:cNvCxnSpPr>
            <a:stCxn id="56" idx="3"/>
            <a:endCxn id="58" idx="1"/>
          </p:cNvCxnSpPr>
          <p:nvPr/>
        </p:nvCxnSpPr>
        <p:spPr>
          <a:xfrm>
            <a:off x="3939725" y="2091825"/>
            <a:ext cx="14376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62" name="Google Shape;62;p13"/>
          <p:cNvCxnSpPr>
            <a:stCxn id="58" idx="2"/>
            <a:endCxn id="57" idx="0"/>
          </p:cNvCxnSpPr>
          <p:nvPr/>
        </p:nvCxnSpPr>
        <p:spPr>
          <a:xfrm>
            <a:off x="6572300" y="2498775"/>
            <a:ext cx="0" cy="6027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4"/>
          <p:cNvSpPr/>
          <p:nvPr/>
        </p:nvSpPr>
        <p:spPr>
          <a:xfrm>
            <a:off x="1307525" y="844200"/>
            <a:ext cx="3446400" cy="345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8" name="Google Shape;68;p14"/>
          <p:cNvSpPr/>
          <p:nvPr/>
        </p:nvSpPr>
        <p:spPr>
          <a:xfrm>
            <a:off x="4753925" y="844200"/>
            <a:ext cx="3446400" cy="3455100"/>
          </a:xfrm>
          <a:prstGeom prst="rect">
            <a:avLst/>
          </a:prstGeom>
          <a:solidFill>
            <a:srgbClr val="CFE2F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highlight>
                <a:srgbClr val="A4C2F4"/>
              </a:highlight>
            </a:endParaRPr>
          </a:p>
        </p:txBody>
      </p:sp>
      <p:sp>
        <p:nvSpPr>
          <p:cNvPr id="69" name="Google Shape;69;p14"/>
          <p:cNvSpPr/>
          <p:nvPr/>
        </p:nvSpPr>
        <p:spPr>
          <a:xfrm>
            <a:off x="2130125" y="1684875"/>
            <a:ext cx="1809600" cy="8139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MedicationRequest</a:t>
            </a:r>
            <a:endParaRPr/>
          </a:p>
        </p:txBody>
      </p:sp>
      <p:sp>
        <p:nvSpPr>
          <p:cNvPr id="70" name="Google Shape;70;p14"/>
          <p:cNvSpPr/>
          <p:nvPr/>
        </p:nvSpPr>
        <p:spPr>
          <a:xfrm>
            <a:off x="5377300" y="3101475"/>
            <a:ext cx="2389800" cy="8139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MedicationAdministration</a:t>
            </a:r>
            <a:endParaRPr/>
          </a:p>
        </p:txBody>
      </p:sp>
      <p:sp>
        <p:nvSpPr>
          <p:cNvPr id="71" name="Google Shape;71;p14"/>
          <p:cNvSpPr/>
          <p:nvPr/>
        </p:nvSpPr>
        <p:spPr>
          <a:xfrm>
            <a:off x="5377400" y="1684875"/>
            <a:ext cx="2389800" cy="8139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MedicationRequest</a:t>
            </a:r>
            <a:endParaRPr/>
          </a:p>
        </p:txBody>
      </p:sp>
      <p:sp>
        <p:nvSpPr>
          <p:cNvPr id="72" name="Google Shape;72;p14"/>
          <p:cNvSpPr txBox="1"/>
          <p:nvPr/>
        </p:nvSpPr>
        <p:spPr>
          <a:xfrm>
            <a:off x="1827075" y="1035450"/>
            <a:ext cx="2286000" cy="407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Represents an Order</a:t>
            </a:r>
            <a:endParaRPr/>
          </a:p>
        </p:txBody>
      </p:sp>
      <p:sp>
        <p:nvSpPr>
          <p:cNvPr id="73" name="Google Shape;73;p14"/>
          <p:cNvSpPr txBox="1"/>
          <p:nvPr/>
        </p:nvSpPr>
        <p:spPr>
          <a:xfrm>
            <a:off x="5334125" y="1035450"/>
            <a:ext cx="2286000" cy="407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Represents an Order Fulfillment Event</a:t>
            </a:r>
            <a:endParaRPr/>
          </a:p>
        </p:txBody>
      </p:sp>
      <p:cxnSp>
        <p:nvCxnSpPr>
          <p:cNvPr id="74" name="Google Shape;74;p14"/>
          <p:cNvCxnSpPr>
            <a:stCxn id="69" idx="3"/>
            <a:endCxn id="71" idx="1"/>
          </p:cNvCxnSpPr>
          <p:nvPr/>
        </p:nvCxnSpPr>
        <p:spPr>
          <a:xfrm>
            <a:off x="3939725" y="2091825"/>
            <a:ext cx="1437600" cy="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75" name="Google Shape;75;p14"/>
          <p:cNvCxnSpPr>
            <a:stCxn id="71" idx="2"/>
            <a:endCxn id="70" idx="0"/>
          </p:cNvCxnSpPr>
          <p:nvPr/>
        </p:nvCxnSpPr>
        <p:spPr>
          <a:xfrm>
            <a:off x="6572300" y="2498775"/>
            <a:ext cx="0" cy="6027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5"/>
          <p:cNvSpPr/>
          <p:nvPr/>
        </p:nvSpPr>
        <p:spPr>
          <a:xfrm>
            <a:off x="4753925" y="844200"/>
            <a:ext cx="3446400" cy="3455100"/>
          </a:xfrm>
          <a:prstGeom prst="rect">
            <a:avLst/>
          </a:prstGeom>
          <a:solidFill>
            <a:srgbClr val="CFE2F3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highlight>
                <a:srgbClr val="A4C2F4"/>
              </a:highlight>
            </a:endParaRPr>
          </a:p>
        </p:txBody>
      </p:sp>
      <p:sp>
        <p:nvSpPr>
          <p:cNvPr id="81" name="Google Shape;81;p15"/>
          <p:cNvSpPr/>
          <p:nvPr/>
        </p:nvSpPr>
        <p:spPr>
          <a:xfrm>
            <a:off x="1307525" y="844200"/>
            <a:ext cx="3446400" cy="345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5"/>
          <p:cNvSpPr/>
          <p:nvPr/>
        </p:nvSpPr>
        <p:spPr>
          <a:xfrm>
            <a:off x="5438000" y="2498775"/>
            <a:ext cx="2389800" cy="8139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MedicationRequest</a:t>
            </a:r>
            <a:endParaRPr/>
          </a:p>
        </p:txBody>
      </p:sp>
      <p:sp>
        <p:nvSpPr>
          <p:cNvPr id="83" name="Google Shape;83;p15"/>
          <p:cNvSpPr txBox="1"/>
          <p:nvPr/>
        </p:nvSpPr>
        <p:spPr>
          <a:xfrm>
            <a:off x="1818425" y="1035475"/>
            <a:ext cx="2286000" cy="407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Sources of Information for MedicationRequest</a:t>
            </a:r>
            <a:endParaRPr/>
          </a:p>
        </p:txBody>
      </p:sp>
      <p:sp>
        <p:nvSpPr>
          <p:cNvPr id="84" name="Google Shape;84;p15"/>
          <p:cNvSpPr txBox="1"/>
          <p:nvPr/>
        </p:nvSpPr>
        <p:spPr>
          <a:xfrm>
            <a:off x="5334125" y="1035450"/>
            <a:ext cx="2286000" cy="1112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MedicationRequest </a:t>
            </a:r>
            <a:r>
              <a:rPr lang="en"/>
              <a:t>Represents</a:t>
            </a:r>
            <a:r>
              <a:rPr i="1" lang="en"/>
              <a:t> </a:t>
            </a:r>
            <a:r>
              <a:rPr lang="en"/>
              <a:t>Both Direct and Reported Orders </a:t>
            </a:r>
            <a:r>
              <a:rPr i="1" lang="en"/>
              <a:t>Including Self-reported and Self-prescribed Medications</a:t>
            </a:r>
            <a:endParaRPr i="1"/>
          </a:p>
        </p:txBody>
      </p:sp>
      <p:cxnSp>
        <p:nvCxnSpPr>
          <p:cNvPr id="85" name="Google Shape;85;p15"/>
          <p:cNvCxnSpPr>
            <a:stCxn id="86" idx="3"/>
          </p:cNvCxnSpPr>
          <p:nvPr/>
        </p:nvCxnSpPr>
        <p:spPr>
          <a:xfrm>
            <a:off x="3816425" y="2033871"/>
            <a:ext cx="1647600" cy="5118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86" name="Google Shape;86;p15"/>
          <p:cNvSpPr/>
          <p:nvPr/>
        </p:nvSpPr>
        <p:spPr>
          <a:xfrm>
            <a:off x="2006825" y="1830321"/>
            <a:ext cx="1809600" cy="4071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Provider</a:t>
            </a:r>
            <a:endParaRPr/>
          </a:p>
        </p:txBody>
      </p:sp>
      <p:cxnSp>
        <p:nvCxnSpPr>
          <p:cNvPr id="87" name="Google Shape;87;p15"/>
          <p:cNvCxnSpPr>
            <a:stCxn id="88" idx="3"/>
          </p:cNvCxnSpPr>
          <p:nvPr/>
        </p:nvCxnSpPr>
        <p:spPr>
          <a:xfrm>
            <a:off x="3816425" y="2584096"/>
            <a:ext cx="1621500" cy="1434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88" name="Google Shape;88;p15"/>
          <p:cNvSpPr/>
          <p:nvPr/>
        </p:nvSpPr>
        <p:spPr>
          <a:xfrm>
            <a:off x="2006825" y="2380546"/>
            <a:ext cx="1809600" cy="4071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A Related Person ( e.g. spouse)</a:t>
            </a:r>
            <a:endParaRPr sz="1200"/>
          </a:p>
        </p:txBody>
      </p:sp>
      <p:cxnSp>
        <p:nvCxnSpPr>
          <p:cNvPr id="89" name="Google Shape;89;p15"/>
          <p:cNvCxnSpPr>
            <a:stCxn id="90" idx="3"/>
          </p:cNvCxnSpPr>
          <p:nvPr/>
        </p:nvCxnSpPr>
        <p:spPr>
          <a:xfrm flipH="1" rot="10800000">
            <a:off x="3816425" y="3082721"/>
            <a:ext cx="1612800" cy="516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90" name="Google Shape;90;p15"/>
          <p:cNvSpPr/>
          <p:nvPr/>
        </p:nvSpPr>
        <p:spPr>
          <a:xfrm>
            <a:off x="2006825" y="2930771"/>
            <a:ext cx="1809600" cy="4071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Patient</a:t>
            </a:r>
            <a:endParaRPr/>
          </a:p>
        </p:txBody>
      </p:sp>
      <p:cxnSp>
        <p:nvCxnSpPr>
          <p:cNvPr id="91" name="Google Shape;91;p15"/>
          <p:cNvCxnSpPr>
            <a:stCxn id="92" idx="3"/>
          </p:cNvCxnSpPr>
          <p:nvPr/>
        </p:nvCxnSpPr>
        <p:spPr>
          <a:xfrm flipH="1" rot="10800000">
            <a:off x="3816425" y="3281921"/>
            <a:ext cx="1638900" cy="4629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92" name="Google Shape;92;p15"/>
          <p:cNvSpPr/>
          <p:nvPr/>
        </p:nvSpPr>
        <p:spPr>
          <a:xfrm>
            <a:off x="2006825" y="3541271"/>
            <a:ext cx="1809600" cy="4071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System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6"/>
          <p:cNvSpPr/>
          <p:nvPr/>
        </p:nvSpPr>
        <p:spPr>
          <a:xfrm>
            <a:off x="1264250" y="887500"/>
            <a:ext cx="7169700" cy="34551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8" name="Google Shape;98;p16"/>
          <p:cNvSpPr/>
          <p:nvPr/>
        </p:nvSpPr>
        <p:spPr>
          <a:xfrm>
            <a:off x="1532525" y="1882825"/>
            <a:ext cx="1902900" cy="20367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MedicationRequest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/>
              <a:t>medicationCodeableConcept </a:t>
            </a:r>
            <a:r>
              <a:rPr lang="en" sz="1200"/>
              <a:t>= RxNorm Code</a:t>
            </a:r>
            <a:endParaRPr sz="1200"/>
          </a:p>
        </p:txBody>
      </p:sp>
      <p:cxnSp>
        <p:nvCxnSpPr>
          <p:cNvPr id="99" name="Google Shape;99;p16"/>
          <p:cNvCxnSpPr/>
          <p:nvPr/>
        </p:nvCxnSpPr>
        <p:spPr>
          <a:xfrm rot="10800000">
            <a:off x="7217500" y="3027400"/>
            <a:ext cx="8400" cy="4674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00" name="Google Shape;100;p16"/>
          <p:cNvSpPr txBox="1"/>
          <p:nvPr/>
        </p:nvSpPr>
        <p:spPr>
          <a:xfrm>
            <a:off x="3435425" y="2511100"/>
            <a:ext cx="450300" cy="20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OR</a:t>
            </a:r>
            <a:endParaRPr/>
          </a:p>
        </p:txBody>
      </p:sp>
      <p:sp>
        <p:nvSpPr>
          <p:cNvPr id="101" name="Google Shape;101;p16"/>
          <p:cNvSpPr/>
          <p:nvPr/>
        </p:nvSpPr>
        <p:spPr>
          <a:xfrm>
            <a:off x="6344300" y="1863375"/>
            <a:ext cx="1902900" cy="20367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MedicationRequest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chemeClr val="dk1"/>
                </a:solidFill>
              </a:rPr>
              <a:t>medicationReference</a:t>
            </a:r>
            <a:endParaRPr sz="1200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2" name="Google Shape;102;p16"/>
          <p:cNvSpPr txBox="1"/>
          <p:nvPr/>
        </p:nvSpPr>
        <p:spPr>
          <a:xfrm>
            <a:off x="5854875" y="2511100"/>
            <a:ext cx="450300" cy="207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OR</a:t>
            </a:r>
            <a:endParaRPr/>
          </a:p>
        </p:txBody>
      </p:sp>
      <p:sp>
        <p:nvSpPr>
          <p:cNvPr id="103" name="Google Shape;103;p16"/>
          <p:cNvSpPr txBox="1"/>
          <p:nvPr/>
        </p:nvSpPr>
        <p:spPr>
          <a:xfrm>
            <a:off x="1532525" y="1223975"/>
            <a:ext cx="1902900" cy="582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304800" lvl="0" marL="457200" rtl="0" algn="l">
              <a:spcBef>
                <a:spcPts val="0"/>
              </a:spcBef>
              <a:spcAft>
                <a:spcPts val="0"/>
              </a:spcAft>
              <a:buSzPts val="1200"/>
              <a:buAutoNum type="arabicPeriod"/>
            </a:pPr>
            <a:r>
              <a:rPr lang="en" sz="1200"/>
              <a:t>By inline code</a:t>
            </a:r>
            <a:endParaRPr sz="1200"/>
          </a:p>
        </p:txBody>
      </p:sp>
      <p:sp>
        <p:nvSpPr>
          <p:cNvPr id="104" name="Google Shape;104;p16"/>
          <p:cNvSpPr/>
          <p:nvPr/>
        </p:nvSpPr>
        <p:spPr>
          <a:xfrm>
            <a:off x="6428750" y="2386288"/>
            <a:ext cx="1734000" cy="641100"/>
          </a:xfrm>
          <a:prstGeom prst="roundRect">
            <a:avLst>
              <a:gd fmla="val 16667" name="adj"/>
            </a:avLst>
          </a:prstGeom>
          <a:solidFill>
            <a:srgbClr val="A4C2F4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Contained Medication</a:t>
            </a:r>
            <a:endParaRPr/>
          </a:p>
        </p:txBody>
      </p:sp>
      <p:sp>
        <p:nvSpPr>
          <p:cNvPr id="105" name="Google Shape;105;p16"/>
          <p:cNvSpPr txBox="1"/>
          <p:nvPr/>
        </p:nvSpPr>
        <p:spPr>
          <a:xfrm>
            <a:off x="6157550" y="1243400"/>
            <a:ext cx="2276400" cy="582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304800" lvl="0" marL="457200" rtl="0" algn="l">
              <a:spcBef>
                <a:spcPts val="0"/>
              </a:spcBef>
              <a:spcAft>
                <a:spcPts val="0"/>
              </a:spcAft>
              <a:buSzPts val="1200"/>
              <a:buAutoNum type="arabicPeriod" startAt="2"/>
            </a:pPr>
            <a:r>
              <a:rPr lang="en" sz="1200"/>
              <a:t>Reference to contained Medication Resource</a:t>
            </a:r>
            <a:endParaRPr sz="1200"/>
          </a:p>
        </p:txBody>
      </p:sp>
      <p:cxnSp>
        <p:nvCxnSpPr>
          <p:cNvPr id="106" name="Google Shape;106;p16"/>
          <p:cNvCxnSpPr/>
          <p:nvPr/>
        </p:nvCxnSpPr>
        <p:spPr>
          <a:xfrm rot="10800000">
            <a:off x="7295675" y="3027425"/>
            <a:ext cx="12600" cy="4362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07" name="Google Shape;107;p16"/>
          <p:cNvSpPr/>
          <p:nvPr/>
        </p:nvSpPr>
        <p:spPr>
          <a:xfrm>
            <a:off x="4028763" y="1883278"/>
            <a:ext cx="1809600" cy="694500"/>
          </a:xfrm>
          <a:prstGeom prst="roundRect">
            <a:avLst>
              <a:gd fmla="val 16667" name="adj"/>
            </a:avLst>
          </a:prstGeom>
          <a:solidFill>
            <a:srgbClr val="6D9EE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MedicationRequest</a:t>
            </a:r>
            <a:endParaRPr/>
          </a:p>
        </p:txBody>
      </p:sp>
      <p:sp>
        <p:nvSpPr>
          <p:cNvPr id="108" name="Google Shape;108;p16"/>
          <p:cNvSpPr/>
          <p:nvPr/>
        </p:nvSpPr>
        <p:spPr>
          <a:xfrm>
            <a:off x="4028763" y="3282603"/>
            <a:ext cx="1809600" cy="694500"/>
          </a:xfrm>
          <a:prstGeom prst="roundRect">
            <a:avLst>
              <a:gd fmla="val 16667" name="adj"/>
            </a:avLst>
          </a:prstGeom>
          <a:solidFill>
            <a:srgbClr val="4A86E8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Medication</a:t>
            </a:r>
            <a:endParaRPr/>
          </a:p>
        </p:txBody>
      </p:sp>
      <p:cxnSp>
        <p:nvCxnSpPr>
          <p:cNvPr id="109" name="Google Shape;109;p16"/>
          <p:cNvCxnSpPr>
            <a:stCxn id="107" idx="2"/>
            <a:endCxn id="108" idx="0"/>
          </p:cNvCxnSpPr>
          <p:nvPr/>
        </p:nvCxnSpPr>
        <p:spPr>
          <a:xfrm>
            <a:off x="4933563" y="2577778"/>
            <a:ext cx="0" cy="704700"/>
          </a:xfrm>
          <a:prstGeom prst="straightConnector1">
            <a:avLst/>
          </a:prstGeom>
          <a:noFill/>
          <a:ln cap="flat" cmpd="sng" w="2857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10" name="Google Shape;110;p16"/>
          <p:cNvSpPr txBox="1"/>
          <p:nvPr/>
        </p:nvSpPr>
        <p:spPr>
          <a:xfrm>
            <a:off x="3710888" y="1252988"/>
            <a:ext cx="2276400" cy="582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-304800" lvl="0" marL="457200" rtl="0" algn="l">
              <a:spcBef>
                <a:spcPts val="0"/>
              </a:spcBef>
              <a:spcAft>
                <a:spcPts val="0"/>
              </a:spcAft>
              <a:buSzPts val="1200"/>
              <a:buAutoNum type="arabicPeriod" startAt="3"/>
            </a:pPr>
            <a:r>
              <a:rPr lang="en" sz="1200"/>
              <a:t>Reference to Medication Resource</a:t>
            </a:r>
            <a:endParaRPr sz="12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