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9.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7" r:id="rId1"/>
    <p:sldMasterId id="2147483734" r:id="rId2"/>
    <p:sldMasterId id="2147483746" r:id="rId3"/>
  </p:sldMasterIdLst>
  <p:notesMasterIdLst>
    <p:notesMasterId r:id="rId34"/>
  </p:notesMasterIdLst>
  <p:handoutMasterIdLst>
    <p:handoutMasterId r:id="rId35"/>
  </p:handoutMasterIdLst>
  <p:sldIdLst>
    <p:sldId id="256" r:id="rId4"/>
    <p:sldId id="259" r:id="rId5"/>
    <p:sldId id="260" r:id="rId6"/>
    <p:sldId id="327" r:id="rId7"/>
    <p:sldId id="316" r:id="rId8"/>
    <p:sldId id="306" r:id="rId9"/>
    <p:sldId id="305" r:id="rId10"/>
    <p:sldId id="264" r:id="rId11"/>
    <p:sldId id="268" r:id="rId12"/>
    <p:sldId id="297" r:id="rId13"/>
    <p:sldId id="328" r:id="rId14"/>
    <p:sldId id="298" r:id="rId15"/>
    <p:sldId id="275" r:id="rId16"/>
    <p:sldId id="323" r:id="rId17"/>
    <p:sldId id="325" r:id="rId18"/>
    <p:sldId id="331" r:id="rId19"/>
    <p:sldId id="300" r:id="rId20"/>
    <p:sldId id="270" r:id="rId21"/>
    <p:sldId id="320" r:id="rId22"/>
    <p:sldId id="318" r:id="rId23"/>
    <p:sldId id="274" r:id="rId24"/>
    <p:sldId id="319" r:id="rId25"/>
    <p:sldId id="291" r:id="rId26"/>
    <p:sldId id="286" r:id="rId27"/>
    <p:sldId id="289" r:id="rId28"/>
    <p:sldId id="324" r:id="rId29"/>
    <p:sldId id="329" r:id="rId30"/>
    <p:sldId id="272" r:id="rId31"/>
    <p:sldId id="326" r:id="rId32"/>
    <p:sldId id="296" r:id="rId33"/>
  </p:sldIdLst>
  <p:sldSz cx="9144000" cy="6858000" type="screen4x3"/>
  <p:notesSz cx="6950075" cy="9236075"/>
  <p:defaultTextStyle>
    <a:defPPr>
      <a:defRPr lang="en-US"/>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8" autoAdjust="0"/>
    <p:restoredTop sz="95424" autoAdjust="0"/>
  </p:normalViewPr>
  <p:slideViewPr>
    <p:cSldViewPr>
      <p:cViewPr>
        <p:scale>
          <a:sx n="120" d="100"/>
          <a:sy n="120" d="100"/>
        </p:scale>
        <p:origin x="318" y="834"/>
      </p:cViewPr>
      <p:guideLst>
        <p:guide orient="horz" pos="134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94" y="-96"/>
      </p:cViewPr>
      <p:guideLst>
        <p:guide orient="horz" pos="2909"/>
        <p:guide pos="2189"/>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0946" name="Rectangle 2"/>
          <p:cNvSpPr>
            <a:spLocks noGrp="1" noChangeArrowheads="1"/>
          </p:cNvSpPr>
          <p:nvPr>
            <p:ph type="hdr" sz="quarter"/>
          </p:nvPr>
        </p:nvSpPr>
        <p:spPr bwMode="auto">
          <a:xfrm>
            <a:off x="0" y="0"/>
            <a:ext cx="3011699" cy="4621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210947" name="Rectangle 3"/>
          <p:cNvSpPr>
            <a:spLocks noGrp="1" noChangeArrowheads="1"/>
          </p:cNvSpPr>
          <p:nvPr>
            <p:ph type="dt" sz="quarter" idx="1"/>
          </p:nvPr>
        </p:nvSpPr>
        <p:spPr bwMode="auto">
          <a:xfrm>
            <a:off x="3936768" y="0"/>
            <a:ext cx="3011699" cy="4621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210948" name="Rectangle 4"/>
          <p:cNvSpPr>
            <a:spLocks noGrp="1" noChangeArrowheads="1"/>
          </p:cNvSpPr>
          <p:nvPr>
            <p:ph type="ftr" sz="quarter" idx="2"/>
          </p:nvPr>
        </p:nvSpPr>
        <p:spPr bwMode="auto">
          <a:xfrm>
            <a:off x="0" y="8772378"/>
            <a:ext cx="3011699" cy="4621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210949" name="Rectangle 5"/>
          <p:cNvSpPr>
            <a:spLocks noGrp="1" noChangeArrowheads="1"/>
          </p:cNvSpPr>
          <p:nvPr>
            <p:ph type="sldNum" sz="quarter" idx="3"/>
          </p:nvPr>
        </p:nvSpPr>
        <p:spPr bwMode="auto">
          <a:xfrm>
            <a:off x="3936768" y="8772378"/>
            <a:ext cx="3011699" cy="4621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B9B27A65-96C6-4968-B45A-B164D9653FB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9266" name="Rectangle 2"/>
          <p:cNvSpPr>
            <a:spLocks noGrp="1" noChangeArrowheads="1"/>
          </p:cNvSpPr>
          <p:nvPr>
            <p:ph type="hdr" sz="quarter"/>
          </p:nvPr>
        </p:nvSpPr>
        <p:spPr bwMode="auto">
          <a:xfrm>
            <a:off x="0" y="0"/>
            <a:ext cx="3011699" cy="4621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139267" name="Rectangle 3"/>
          <p:cNvSpPr>
            <a:spLocks noGrp="1" noChangeArrowheads="1"/>
          </p:cNvSpPr>
          <p:nvPr>
            <p:ph type="dt" idx="1"/>
          </p:nvPr>
        </p:nvSpPr>
        <p:spPr bwMode="auto">
          <a:xfrm>
            <a:off x="3936768" y="0"/>
            <a:ext cx="3011699" cy="4621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48132" name="Rectangle 4"/>
          <p:cNvSpPr>
            <a:spLocks noGrp="1" noRot="1" noChangeAspect="1" noChangeArrowheads="1" noTextEdit="1"/>
          </p:cNvSpPr>
          <p:nvPr>
            <p:ph type="sldImg" idx="2"/>
          </p:nvPr>
        </p:nvSpPr>
        <p:spPr bwMode="auto">
          <a:xfrm>
            <a:off x="1165225" y="692150"/>
            <a:ext cx="4619625" cy="3463925"/>
          </a:xfrm>
          <a:prstGeom prst="rect">
            <a:avLst/>
          </a:prstGeom>
          <a:noFill/>
          <a:ln w="9525">
            <a:solidFill>
              <a:srgbClr val="000000"/>
            </a:solidFill>
            <a:miter lim="800000"/>
            <a:headEnd/>
            <a:tailEnd/>
          </a:ln>
        </p:spPr>
      </p:sp>
      <p:sp>
        <p:nvSpPr>
          <p:cNvPr id="139269" name="Rectangle 5"/>
          <p:cNvSpPr>
            <a:spLocks noGrp="1" noChangeArrowheads="1"/>
          </p:cNvSpPr>
          <p:nvPr>
            <p:ph type="body" sz="quarter" idx="3"/>
          </p:nvPr>
        </p:nvSpPr>
        <p:spPr bwMode="auto">
          <a:xfrm>
            <a:off x="695008" y="4387767"/>
            <a:ext cx="5560060" cy="415591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39270" name="Rectangle 6"/>
          <p:cNvSpPr>
            <a:spLocks noGrp="1" noChangeArrowheads="1"/>
          </p:cNvSpPr>
          <p:nvPr>
            <p:ph type="ftr" sz="quarter" idx="4"/>
          </p:nvPr>
        </p:nvSpPr>
        <p:spPr bwMode="auto">
          <a:xfrm>
            <a:off x="0" y="8772378"/>
            <a:ext cx="3011699" cy="4621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139271" name="Rectangle 7"/>
          <p:cNvSpPr>
            <a:spLocks noGrp="1" noChangeArrowheads="1"/>
          </p:cNvSpPr>
          <p:nvPr>
            <p:ph type="sldNum" sz="quarter" idx="5"/>
          </p:nvPr>
        </p:nvSpPr>
        <p:spPr bwMode="auto">
          <a:xfrm>
            <a:off x="3936768" y="8772378"/>
            <a:ext cx="3011699" cy="4621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3B5FA7A9-F827-4240-A584-104BAFDF7D2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D70E548F-2BA3-4708-B9F2-A3DDD9D74D6D}" type="slidenum">
              <a:rPr lang="en-US" altLang="en-US" smtClean="0"/>
              <a:pPr/>
              <a:t>24</a:t>
            </a:fld>
            <a:endParaRPr lang="en-US" altLang="en-US"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B5FA7A9-F827-4240-A584-104BAFDF7D2E}" type="slidenum">
              <a:rPr lang="en-US" smtClean="0"/>
              <a:pPr>
                <a:defRPr/>
              </a:pPr>
              <a:t>30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endParaRPr lang="en-US" altLang="en-US" smtClean="0"/>
          </a:p>
        </p:txBody>
      </p:sp>
      <p:sp>
        <p:nvSpPr>
          <p:cNvPr id="57348" name="Slide Number Placeholder 3"/>
          <p:cNvSpPr>
            <a:spLocks noGrp="1"/>
          </p:cNvSpPr>
          <p:nvPr>
            <p:ph type="sldNum" sz="quarter" idx="5"/>
          </p:nvPr>
        </p:nvSpPr>
        <p:spPr>
          <a:noFill/>
        </p:spPr>
        <p:txBody>
          <a:bodyPr/>
          <a:lstStyle/>
          <a:p>
            <a:fld id="{FCEBBC92-1803-489A-A438-F2E35F0C61B3}" type="slidenum">
              <a:rPr lang="en-US" altLang="en-US" smtClean="0"/>
              <a:pPr/>
              <a:t>3</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1849A1B7-1E07-4E54-8445-0B82AD2143B4}" type="slidenum">
              <a:rPr lang="en-US" altLang="en-US" smtClean="0"/>
              <a:pPr/>
              <a:t>5</a:t>
            </a:fld>
            <a:endParaRPr lang="en-US" altLang="en-US" smtClean="0"/>
          </a:p>
        </p:txBody>
      </p:sp>
      <p:sp>
        <p:nvSpPr>
          <p:cNvPr id="51203" name="Rectangle 2"/>
          <p:cNvSpPr>
            <a:spLocks noGrp="1" noRot="1" noChangeAspect="1" noChangeArrowheads="1" noTextEdit="1"/>
          </p:cNvSpPr>
          <p:nvPr>
            <p:ph type="sldImg"/>
          </p:nvPr>
        </p:nvSpPr>
        <p:spPr>
          <a:xfrm>
            <a:off x="1166813" y="692150"/>
            <a:ext cx="4619625" cy="3463925"/>
          </a:xfrm>
          <a:ln/>
        </p:spPr>
      </p:sp>
      <p:sp>
        <p:nvSpPr>
          <p:cNvPr id="51204"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C5A1C818-AF30-4602-8B52-CBCCF8DD0C12}" type="slidenum">
              <a:rPr lang="en-US" altLang="en-US" smtClean="0"/>
              <a:pPr/>
              <a:t>7</a:t>
            </a:fld>
            <a:endParaRPr lang="en-US" altLang="en-US"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3B5FA7A9-F827-4240-A584-104BAFDF7D2E}" type="slidenum">
              <a:rPr lang="en-US" smtClean="0"/>
              <a:pPr>
                <a:defRPr/>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endParaRPr lang="en-US" altLang="en-US" smtClean="0"/>
          </a:p>
        </p:txBody>
      </p:sp>
      <p:sp>
        <p:nvSpPr>
          <p:cNvPr id="58372" name="Slide Number Placeholder 3"/>
          <p:cNvSpPr>
            <a:spLocks noGrp="1"/>
          </p:cNvSpPr>
          <p:nvPr>
            <p:ph type="sldNum" sz="quarter" idx="5"/>
          </p:nvPr>
        </p:nvSpPr>
        <p:spPr>
          <a:noFill/>
        </p:spPr>
        <p:txBody>
          <a:bodyPr/>
          <a:lstStyle/>
          <a:p>
            <a:fld id="{8A0EAD75-9B70-4999-89CE-1E18F9F9CC94}" type="slidenum">
              <a:rPr lang="en-US" altLang="en-US" smtClean="0"/>
              <a:pPr/>
              <a:t>13</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en-CA" sz="1200" kern="1200" dirty="0" smtClean="0">
                <a:solidFill>
                  <a:schemeClr val="tx1"/>
                </a:solidFill>
                <a:effectLst/>
                <a:latin typeface="Arial" charset="0"/>
                <a:ea typeface="+mn-ea"/>
                <a:cs typeface="+mn-cs"/>
              </a:rPr>
              <a:t>Defining all the necessary information for an HL7 project can take some time to gather, thus a Work Group can declare an ‘Investigative’ project to define the project intent and use two Work Group Meeting (WGM) cycles to finalize their Project Scope Statement (PSS).  </a:t>
            </a:r>
            <a:r>
              <a:rPr kumimoji="1" lang="en-CA" sz="1200" kern="1200" smtClean="0">
                <a:solidFill>
                  <a:schemeClr val="tx1"/>
                </a:solidFill>
                <a:effectLst/>
                <a:latin typeface="Arial" charset="0"/>
                <a:ea typeface="+mn-ea"/>
                <a:cs typeface="+mn-cs"/>
              </a:rPr>
              <a:t>After two WGM cycles, a full scope statement is required, or the investigative project will be closed. </a:t>
            </a:r>
            <a:endParaRPr kumimoji="1" lang="en-US" sz="1200" kern="120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3B5FA7A9-F827-4240-A584-104BAFDF7D2E}" type="slidenum">
              <a:rPr lang="en-US" smtClean="0"/>
              <a:pPr>
                <a:defRPr/>
              </a:pPr>
              <a:t>16</a:t>
            </a:fld>
            <a:endParaRPr lang="en-US" dirty="0"/>
          </a:p>
        </p:txBody>
      </p:sp>
    </p:spTree>
    <p:extLst>
      <p:ext uri="{BB962C8B-B14F-4D97-AF65-F5344CB8AC3E}">
        <p14:creationId xmlns:p14="http://schemas.microsoft.com/office/powerpoint/2010/main" xmlns="" val="11428678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51D3ECCC-B5D2-4B9F-8688-6309232EF4BE}" type="slidenum">
              <a:rPr lang="en-US" altLang="en-US" smtClean="0"/>
              <a:pPr/>
              <a:t>17</a:t>
            </a:fld>
            <a:endParaRPr lang="en-US" altLang="en-US" smtClean="0"/>
          </a:p>
        </p:txBody>
      </p:sp>
      <p:sp>
        <p:nvSpPr>
          <p:cNvPr id="59395" name="Rectangle 2"/>
          <p:cNvSpPr>
            <a:spLocks noGrp="1" noRot="1" noChangeAspect="1" noChangeArrowheads="1" noTextEdit="1"/>
          </p:cNvSpPr>
          <p:nvPr>
            <p:ph type="sldImg"/>
          </p:nvPr>
        </p:nvSpPr>
        <p:spPr>
          <a:xfrm>
            <a:off x="1168400" y="693738"/>
            <a:ext cx="4618038" cy="3462337"/>
          </a:xfrm>
          <a:ln/>
        </p:spPr>
      </p:sp>
      <p:sp>
        <p:nvSpPr>
          <p:cNvPr id="59396" name="Rectangle 3"/>
          <p:cNvSpPr>
            <a:spLocks noGrp="1" noChangeArrowheads="1"/>
          </p:cNvSpPr>
          <p:nvPr>
            <p:ph type="body" idx="1"/>
          </p:nvPr>
        </p:nvSpPr>
        <p:spPr>
          <a:xfrm>
            <a:off x="926677" y="4387767"/>
            <a:ext cx="5096722" cy="4154341"/>
          </a:xfrm>
          <a:noFill/>
          <a:ln/>
        </p:spPr>
        <p:txBody>
          <a:bodyPr/>
          <a:lstStyle/>
          <a:p>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2C7AF98D-C4B4-41A6-97BA-920491787A29}" type="slidenum">
              <a:rPr lang="en-US" altLang="en-US" smtClean="0"/>
              <a:pPr/>
              <a:t>23</a:t>
            </a:fld>
            <a:endParaRPr lang="en-US" altLang="en-US"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r>
              <a:rPr lang="en-US" altLang="en-US" smtClean="0"/>
              <a:t>Use the Tally Tab to monitor quorum and status.</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635000" y="2438400"/>
            <a:ext cx="31750" cy="1052513"/>
          </a:xfrm>
          <a:prstGeom prst="rect">
            <a:avLst/>
          </a:prstGeom>
          <a:solidFill>
            <a:schemeClr val="bg2"/>
          </a:solidFill>
          <a:ln w="9525">
            <a:noFill/>
            <a:miter lim="800000"/>
            <a:headEnd/>
            <a:tailEnd/>
          </a:ln>
        </p:spPr>
        <p:txBody>
          <a:bodyPr wrap="none" anchor="ctr"/>
          <a:lstStyle/>
          <a:p>
            <a:pPr>
              <a:defRPr/>
            </a:pPr>
            <a:endParaRPr lang="en-US"/>
          </a:p>
        </p:txBody>
      </p:sp>
      <p:sp>
        <p:nvSpPr>
          <p:cNvPr id="5" name="Rectangle 4"/>
          <p:cNvSpPr>
            <a:spLocks noChangeArrowheads="1"/>
          </p:cNvSpPr>
          <p:nvPr/>
        </p:nvSpPr>
        <p:spPr bwMode="auto">
          <a:xfrm flipV="1">
            <a:off x="315913" y="3260725"/>
            <a:ext cx="8693150" cy="55563"/>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defRPr/>
            </a:pPr>
            <a:endParaRPr lang="en-US"/>
          </a:p>
        </p:txBody>
      </p:sp>
      <p:sp>
        <p:nvSpPr>
          <p:cNvPr id="7" name="Text Box 19"/>
          <p:cNvSpPr txBox="1">
            <a:spLocks noChangeArrowheads="1"/>
          </p:cNvSpPr>
          <p:nvPr userDrawn="1"/>
        </p:nvSpPr>
        <p:spPr bwMode="auto">
          <a:xfrm>
            <a:off x="12700" y="6373813"/>
            <a:ext cx="3200400" cy="458787"/>
          </a:xfrm>
          <a:prstGeom prst="rect">
            <a:avLst/>
          </a:prstGeom>
          <a:noFill/>
          <a:ln w="9525">
            <a:noFill/>
            <a:miter lim="800000"/>
            <a:headEnd/>
            <a:tailEnd/>
          </a:ln>
        </p:spPr>
        <p:txBody>
          <a:bodyPr>
            <a:spAutoFit/>
          </a:bodyPr>
          <a:lstStyle/>
          <a:p>
            <a:pPr>
              <a:spcBef>
                <a:spcPct val="50000"/>
              </a:spcBef>
              <a:defRPr/>
            </a:pPr>
            <a:r>
              <a:rPr lang="en-US" sz="800" b="1" dirty="0">
                <a:latin typeface="Arial" charset="0"/>
                <a:cs typeface="Arial" charset="0"/>
              </a:rPr>
              <a:t>© </a:t>
            </a:r>
            <a:r>
              <a:rPr lang="en-US" sz="800" b="1" dirty="0" smtClean="0">
                <a:latin typeface="Arial" charset="0"/>
                <a:cs typeface="Arial" charset="0"/>
              </a:rPr>
              <a:t>2002-2016 </a:t>
            </a:r>
            <a:r>
              <a:rPr lang="en-US" sz="800" b="1" dirty="0">
                <a:latin typeface="Arial" charset="0"/>
                <a:cs typeface="Arial" charset="0"/>
              </a:rPr>
              <a:t>Health Level Seven ®, Inc. All Rights Reserved. HL7 and Health Level Seven are registered trademarks of Health Level Seven, Inc. Reg. U.S. Pat &amp; TM Off</a:t>
            </a:r>
            <a:r>
              <a:rPr lang="en-US" sz="800" dirty="0">
                <a:latin typeface="Impact" pitchFamily="34" charset="0"/>
                <a:cs typeface="Arial" charset="0"/>
              </a:rPr>
              <a:t> </a:t>
            </a:r>
          </a:p>
        </p:txBody>
      </p:sp>
      <p:sp>
        <p:nvSpPr>
          <p:cNvPr id="65548" name="Rectangle 12"/>
          <p:cNvSpPr>
            <a:spLocks noGrp="1" noChangeArrowheads="1"/>
          </p:cNvSpPr>
          <p:nvPr>
            <p:ph type="ctrTitle"/>
          </p:nvPr>
        </p:nvSpPr>
        <p:spPr>
          <a:xfrm>
            <a:off x="990600" y="1828800"/>
            <a:ext cx="7772400" cy="1143000"/>
          </a:xfrm>
        </p:spPr>
        <p:txBody>
          <a:bodyPr/>
          <a:lstStyle>
            <a:lvl1pPr>
              <a:defRPr/>
            </a:lvl1pPr>
          </a:lstStyle>
          <a:p>
            <a:r>
              <a:rPr lang="en-US" dirty="0"/>
              <a:t>Click to edit Master title style</a:t>
            </a:r>
          </a:p>
        </p:txBody>
      </p:sp>
      <p:sp>
        <p:nvSpPr>
          <p:cNvPr id="65549"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8" name="Rectangle 7"/>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p>
        </p:txBody>
      </p:sp>
      <p:sp>
        <p:nvSpPr>
          <p:cNvPr id="9" name="Footer Placeholder 8"/>
          <p:cNvSpPr>
            <a:spLocks noGrp="1" noChangeArrowheads="1"/>
          </p:cNvSpPr>
          <p:nvPr>
            <p:ph type="ftr" sz="quarter" idx="11"/>
          </p:nvPr>
        </p:nvSpPr>
        <p:spPr bwMode="auto">
          <a:xfrm>
            <a:off x="5461000" y="6261100"/>
            <a:ext cx="2895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ctr">
              <a:defRPr sz="800">
                <a:solidFill>
                  <a:schemeClr val="bg2"/>
                </a:solidFill>
              </a:defRPr>
            </a:lvl1pPr>
          </a:lstStyle>
          <a:p>
            <a:pPr>
              <a:defRPr/>
            </a:pPr>
            <a:endParaRPr lang="en-US" dirty="0"/>
          </a:p>
        </p:txBody>
      </p:sp>
      <p:sp>
        <p:nvSpPr>
          <p:cNvPr id="10" name="Rectangle 9"/>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B7620C7B-13C4-45B8-B256-D3AF91F6B0DB}" type="slidenum">
              <a:rPr lang="en-US"/>
              <a:pPr>
                <a:defRPr/>
              </a:pPr>
              <a:t>‹#›</a:t>
            </a:fld>
            <a:endParaRPr lang="en-US" dirty="0"/>
          </a:p>
        </p:txBody>
      </p:sp>
      <p:pic>
        <p:nvPicPr>
          <p:cNvPr id="15" name="Picture 2" descr="Z:\IMAGERY\HL7\HL7 Logos\HL7 International Logo\HL7 International Logo.jpg"/>
          <p:cNvPicPr>
            <a:picLocks noChangeAspect="1" noChangeArrowheads="1"/>
          </p:cNvPicPr>
          <p:nvPr userDrawn="1"/>
        </p:nvPicPr>
        <p:blipFill>
          <a:blip r:embed="rId2" cstate="print"/>
          <a:srcRect/>
          <a:stretch>
            <a:fillRect/>
          </a:stretch>
        </p:blipFill>
        <p:spPr bwMode="auto">
          <a:xfrm>
            <a:off x="304800" y="381001"/>
            <a:ext cx="990600" cy="1019836"/>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3"/>
          <p:cNvSpPr>
            <a:spLocks noGrp="1" noChangeArrowheads="1"/>
          </p:cNvSpPr>
          <p:nvPr>
            <p:ph type="sldNum" sz="quarter" idx="11"/>
          </p:nvPr>
        </p:nvSpPr>
        <p:spPr>
          <a:ln/>
        </p:spPr>
        <p:txBody>
          <a:bodyPr/>
          <a:lstStyle>
            <a:lvl1pPr>
              <a:defRPr/>
            </a:lvl1pPr>
          </a:lstStyle>
          <a:p>
            <a:pPr>
              <a:defRPr/>
            </a:pPr>
            <a:fld id="{5928A145-9C4B-4EAD-89C5-805D766062A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617538"/>
            <a:ext cx="1943100" cy="54784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617538"/>
            <a:ext cx="5676900" cy="54784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3"/>
          <p:cNvSpPr>
            <a:spLocks noGrp="1" noChangeArrowheads="1"/>
          </p:cNvSpPr>
          <p:nvPr>
            <p:ph type="sldNum" sz="quarter" idx="11"/>
          </p:nvPr>
        </p:nvSpPr>
        <p:spPr>
          <a:ln/>
        </p:spPr>
        <p:txBody>
          <a:bodyPr/>
          <a:lstStyle>
            <a:lvl1pPr>
              <a:defRPr/>
            </a:lvl1pPr>
          </a:lstStyle>
          <a:p>
            <a:pPr>
              <a:defRPr/>
            </a:pPr>
            <a:fld id="{F76F35D8-650B-4036-8E51-E82BCFDDC00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C5F661-EB05-4924-AC77-9D23E3EB6F31}"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C5F661-EB05-4924-AC77-9D23E3EB6F31}"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C5F661-EB05-4924-AC77-9D23E3EB6F31}"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C5F661-EB05-4924-AC77-9D23E3EB6F31}"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C5F661-EB05-4924-AC77-9D23E3EB6F31}"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C5F661-EB05-4924-AC77-9D23E3EB6F31}"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C5F661-EB05-4924-AC77-9D23E3EB6F31}"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C5F661-EB05-4924-AC77-9D23E3EB6F3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4"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p:spPr>
        <p:txBody>
          <a:bodyPr wrap="none" anchor="ctr"/>
          <a:lstStyle/>
          <a:p>
            <a:pPr algn="ctr">
              <a:defRPr/>
            </a:pPr>
            <a:endParaRPr kumimoji="1" lang="en-US"/>
          </a:p>
        </p:txBody>
      </p:sp>
      <p:sp>
        <p:nvSpPr>
          <p:cNvPr id="5"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a:defRPr/>
            </a:pPr>
            <a:endParaRPr kumimoji="1" lang="en-US"/>
          </a:p>
        </p:txBody>
      </p:sp>
      <p:sp>
        <p:nvSpPr>
          <p:cNvPr id="8" name="Text Box 18"/>
          <p:cNvSpPr txBox="1">
            <a:spLocks noChangeArrowheads="1"/>
          </p:cNvSpPr>
          <p:nvPr userDrawn="1"/>
        </p:nvSpPr>
        <p:spPr bwMode="auto">
          <a:xfrm>
            <a:off x="34925" y="6359525"/>
            <a:ext cx="3200400" cy="458788"/>
          </a:xfrm>
          <a:prstGeom prst="rect">
            <a:avLst/>
          </a:prstGeom>
          <a:noFill/>
          <a:ln w="9525">
            <a:noFill/>
            <a:miter lim="800000"/>
            <a:headEnd/>
            <a:tailEnd/>
          </a:ln>
          <a:effectLst/>
        </p:spPr>
        <p:txBody>
          <a:bodyPr>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spcBef>
                <a:spcPct val="50000"/>
              </a:spcBef>
              <a:defRPr/>
            </a:pPr>
            <a:r>
              <a:rPr lang="en-US" altLang="en-US" sz="800" b="1" dirty="0" smtClean="0">
                <a:latin typeface="Arial" charset="0"/>
                <a:cs typeface="Arial" charset="0"/>
              </a:rPr>
              <a:t>© 2002-2017 Health Level Seven ®, Inc. All Rights Reserved. HL7 and Health Level Seven are registered trademarks of Health Level Seven, Inc. Reg. U.S. Pat &amp; TM Off</a:t>
            </a:r>
            <a:r>
              <a:rPr lang="en-US" altLang="en-US" sz="800" dirty="0" smtClean="0">
                <a:latin typeface="Impact" pitchFamily="34" charset="0"/>
                <a:cs typeface="Arial" charset="0"/>
              </a:rPr>
              <a:t> </a:t>
            </a:r>
          </a:p>
        </p:txBody>
      </p:sp>
      <p:sp>
        <p:nvSpPr>
          <p:cNvPr id="9" name="Rectangle 19"/>
          <p:cNvSpPr>
            <a:spLocks noChangeArrowheads="1"/>
          </p:cNvSpPr>
          <p:nvPr/>
        </p:nvSpPr>
        <p:spPr bwMode="auto">
          <a:xfrm>
            <a:off x="5308600" y="6324600"/>
            <a:ext cx="2895600" cy="457200"/>
          </a:xfrm>
          <a:prstGeom prst="rect">
            <a:avLst/>
          </a:prstGeom>
          <a:noFill/>
          <a:ln w="9525">
            <a:noFill/>
            <a:miter lim="800000"/>
            <a:headEnd/>
            <a:tailEnd/>
          </a:ln>
          <a:effectLst/>
        </p:spPr>
        <p:txBody>
          <a:bodyPr anchor="b"/>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algn="r" eaLnBrk="1" hangingPunct="1">
              <a:defRPr/>
            </a:pPr>
            <a:r>
              <a:rPr lang="en-US" altLang="en-US" sz="1000" dirty="0" smtClean="0"/>
              <a:t>HL7 WGM, San Antonio January 2017</a:t>
            </a:r>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10" name="Date Placeholder 3"/>
          <p:cNvSpPr>
            <a:spLocks noGrp="1"/>
          </p:cNvSpPr>
          <p:nvPr>
            <p:ph type="dt" sz="half" idx="10"/>
          </p:nvPr>
        </p:nvSpPr>
        <p:spPr>
          <a:xfrm>
            <a:off x="3810000" y="6096000"/>
            <a:ext cx="1905000" cy="457200"/>
          </a:xfrm>
        </p:spPr>
        <p:txBody>
          <a:bodyPr/>
          <a:lstStyle>
            <a:lvl1pPr>
              <a:defRPr/>
            </a:lvl1pPr>
          </a:lstStyle>
          <a:p>
            <a:pPr>
              <a:defRPr/>
            </a:pPr>
            <a:endParaRPr lang="en-US"/>
          </a:p>
        </p:txBody>
      </p:sp>
      <p:sp>
        <p:nvSpPr>
          <p:cNvPr id="11" name="Slide Number Placeholder 4"/>
          <p:cNvSpPr>
            <a:spLocks noGrp="1"/>
          </p:cNvSpPr>
          <p:nvPr>
            <p:ph type="sldNum" sz="quarter" idx="11"/>
          </p:nvPr>
        </p:nvSpPr>
        <p:spPr>
          <a:xfrm>
            <a:off x="7010400" y="6172200"/>
            <a:ext cx="1905000" cy="457200"/>
          </a:xfrm>
        </p:spPr>
        <p:txBody>
          <a:bodyPr/>
          <a:lstStyle>
            <a:lvl1pPr>
              <a:defRPr/>
            </a:lvl1pPr>
          </a:lstStyle>
          <a:p>
            <a:pPr>
              <a:defRPr/>
            </a:pPr>
            <a:fld id="{CCEA4FD6-E7FC-4B2F-BD28-53D50D8E8FC3}" type="slidenum">
              <a:rPr lang="en-US"/>
              <a:pPr>
                <a:defRPr/>
              </a:pPr>
              <a:t>‹#›</a:t>
            </a:fld>
            <a:endParaRPr lang="en-US" dirty="0"/>
          </a:p>
        </p:txBody>
      </p:sp>
      <p:pic>
        <p:nvPicPr>
          <p:cNvPr id="12" name="Picture 2" descr="Z:\IMAGERY\HL7\HL7 Logos\HL7 International Logo\HL7 International Logo.jpg"/>
          <p:cNvPicPr>
            <a:picLocks noChangeAspect="1" noChangeArrowheads="1"/>
          </p:cNvPicPr>
          <p:nvPr userDrawn="1"/>
        </p:nvPicPr>
        <p:blipFill>
          <a:blip r:embed="rId2" cstate="print"/>
          <a:srcRect/>
          <a:stretch>
            <a:fillRect/>
          </a:stretch>
        </p:blipFill>
        <p:spPr bwMode="auto">
          <a:xfrm>
            <a:off x="304800" y="381001"/>
            <a:ext cx="990600" cy="1019836"/>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C5F661-EB05-4924-AC77-9D23E3EB6F31}"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C5F661-EB05-4924-AC77-9D23E3EB6F31}"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C5F661-EB05-4924-AC77-9D23E3EB6F31}"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C93130-3743-4B39-BFC3-D664BF7883C7}"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C93130-3743-4B39-BFC3-D664BF7883C7}"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C93130-3743-4B39-BFC3-D664BF7883C7}"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C93130-3743-4B39-BFC3-D664BF7883C7}"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C93130-3743-4B39-BFC3-D664BF7883C7}"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C93130-3743-4B39-BFC3-D664BF7883C7}"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C93130-3743-4B39-BFC3-D664BF7883C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3BF1D476-B097-400A-94E4-E241CE02E122}" type="slidenum">
              <a:rPr lang="en-US"/>
              <a:pPr>
                <a:defRPr/>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C93130-3743-4B39-BFC3-D664BF7883C7}"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C93130-3743-4B39-BFC3-D664BF7883C7}"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C93130-3743-4B39-BFC3-D664BF7883C7}"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C93130-3743-4B39-BFC3-D664BF7883C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816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3"/>
          <p:cNvSpPr>
            <a:spLocks noGrp="1" noChangeArrowheads="1"/>
          </p:cNvSpPr>
          <p:nvPr>
            <p:ph type="sldNum" sz="quarter" idx="11"/>
          </p:nvPr>
        </p:nvSpPr>
        <p:spPr>
          <a:xfrm>
            <a:off x="6705600" y="6019800"/>
            <a:ext cx="1905000" cy="457200"/>
          </a:xfrm>
          <a:ln/>
        </p:spPr>
        <p:txBody>
          <a:bodyPr/>
          <a:lstStyle>
            <a:lvl1pPr>
              <a:defRPr/>
            </a:lvl1pPr>
          </a:lstStyle>
          <a:p>
            <a:pPr>
              <a:defRPr/>
            </a:pPr>
            <a:fld id="{00E0C7C7-3A7F-4389-B9A0-4B646FB1324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3"/>
          <p:cNvSpPr>
            <a:spLocks noGrp="1" noChangeArrowheads="1"/>
          </p:cNvSpPr>
          <p:nvPr>
            <p:ph type="sldNum" sz="quarter" idx="11"/>
          </p:nvPr>
        </p:nvSpPr>
        <p:spPr>
          <a:ln/>
        </p:spPr>
        <p:txBody>
          <a:bodyPr/>
          <a:lstStyle>
            <a:lvl1pPr>
              <a:defRPr/>
            </a:lvl1pPr>
          </a:lstStyle>
          <a:p>
            <a:pPr>
              <a:defRPr/>
            </a:pPr>
            <a:fld id="{67C48DF9-3D7D-4083-AAD3-A5480238313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3"/>
          <p:cNvSpPr>
            <a:spLocks noGrp="1" noChangeArrowheads="1"/>
          </p:cNvSpPr>
          <p:nvPr>
            <p:ph type="sldNum" sz="quarter" idx="11"/>
          </p:nvPr>
        </p:nvSpPr>
        <p:spPr>
          <a:ln/>
        </p:spPr>
        <p:txBody>
          <a:bodyPr/>
          <a:lstStyle>
            <a:lvl1pPr>
              <a:defRPr/>
            </a:lvl1pPr>
          </a:lstStyle>
          <a:p>
            <a:pPr>
              <a:defRPr/>
            </a:pPr>
            <a:fld id="{73CBD668-0F2C-4DAD-B6EB-079C131E798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3"/>
          <p:cNvSpPr>
            <a:spLocks noGrp="1" noChangeArrowheads="1"/>
          </p:cNvSpPr>
          <p:nvPr>
            <p:ph type="sldNum" sz="quarter" idx="11"/>
          </p:nvPr>
        </p:nvSpPr>
        <p:spPr>
          <a:ln/>
        </p:spPr>
        <p:txBody>
          <a:bodyPr/>
          <a:lstStyle>
            <a:lvl1pPr>
              <a:defRPr/>
            </a:lvl1pPr>
          </a:lstStyle>
          <a:p>
            <a:pPr>
              <a:defRPr/>
            </a:pPr>
            <a:fld id="{729BD7E5-E922-4FAE-9728-9BCFCE3D506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3"/>
          <p:cNvSpPr>
            <a:spLocks noGrp="1" noChangeArrowheads="1"/>
          </p:cNvSpPr>
          <p:nvPr>
            <p:ph type="sldNum" sz="quarter" idx="11"/>
          </p:nvPr>
        </p:nvSpPr>
        <p:spPr>
          <a:ln/>
        </p:spPr>
        <p:txBody>
          <a:bodyPr/>
          <a:lstStyle>
            <a:lvl1pPr>
              <a:defRPr/>
            </a:lvl1pPr>
          </a:lstStyle>
          <a:p>
            <a:pPr>
              <a:defRPr/>
            </a:pPr>
            <a:fld id="{431EF35C-A58B-4ABC-9BBE-9C054E85D48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3"/>
          <p:cNvSpPr>
            <a:spLocks noGrp="1" noChangeArrowheads="1"/>
          </p:cNvSpPr>
          <p:nvPr>
            <p:ph type="sldNum" sz="quarter" idx="11"/>
          </p:nvPr>
        </p:nvSpPr>
        <p:spPr>
          <a:ln/>
        </p:spPr>
        <p:txBody>
          <a:bodyPr/>
          <a:lstStyle>
            <a:lvl1pPr>
              <a:defRPr/>
            </a:lvl1pPr>
          </a:lstStyle>
          <a:p>
            <a:pPr>
              <a:defRPr/>
            </a:pPr>
            <a:fld id="{4DEBAB63-7146-4C2A-B5E1-835D17CDB8B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NUL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p:spPr>
        <p:txBody>
          <a:bodyPr wrap="none" anchor="ctr"/>
          <a:lstStyle/>
          <a:p>
            <a:pPr algn="ctr">
              <a:defRPr/>
            </a:pPr>
            <a:endParaRPr kumimoji="1" lang="en-US"/>
          </a:p>
        </p:txBody>
      </p:sp>
      <p:sp>
        <p:nvSpPr>
          <p:cNvPr id="1027"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p:spPr>
        <p:txBody>
          <a:bodyPr wrap="none" anchor="ctr"/>
          <a:lstStyle/>
          <a:p>
            <a:pPr algn="ctr">
              <a:defRPr/>
            </a:pPr>
            <a:endParaRPr kumimoji="1" lang="en-US"/>
          </a:p>
        </p:txBody>
      </p:sp>
      <p:sp>
        <p:nvSpPr>
          <p:cNvPr id="1028" name="Rectangle 9"/>
          <p:cNvSpPr>
            <a:spLocks noGrp="1" noChangeArrowheads="1"/>
          </p:cNvSpPr>
          <p:nvPr>
            <p:ph type="title"/>
          </p:nvPr>
        </p:nvSpPr>
        <p:spPr bwMode="auto">
          <a:xfrm>
            <a:off x="1676400" y="617538"/>
            <a:ext cx="7267575"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en-US" dirty="0" smtClean="0"/>
              <a:t>Click to edit Master title style</a:t>
            </a:r>
          </a:p>
        </p:txBody>
      </p:sp>
      <p:sp>
        <p:nvSpPr>
          <p:cNvPr id="1029" name="Rectangle 10"/>
          <p:cNvSpPr>
            <a:spLocks noGrp="1" noChangeArrowheads="1"/>
          </p:cNvSpPr>
          <p:nvPr>
            <p:ph type="body" idx="1"/>
          </p:nvPr>
        </p:nvSpPr>
        <p:spPr bwMode="auto">
          <a:xfrm>
            <a:off x="12192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4523" name="Rectangle 11"/>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pPr>
              <a:defRPr/>
            </a:pPr>
            <a:endParaRPr lang="en-US"/>
          </a:p>
        </p:txBody>
      </p:sp>
      <p:sp>
        <p:nvSpPr>
          <p:cNvPr id="64525" name="Rectangle 13"/>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pPr>
              <a:defRPr/>
            </a:pPr>
            <a:fld id="{4D2D5D5E-5F38-4667-A8B7-7A1BD995FE53}" type="slidenum">
              <a:rPr lang="en-US"/>
              <a:pPr>
                <a:defRPr/>
              </a:pPr>
              <a:t>‹#›</a:t>
            </a:fld>
            <a:endParaRPr lang="en-US" dirty="0"/>
          </a:p>
        </p:txBody>
      </p:sp>
      <p:sp>
        <p:nvSpPr>
          <p:cNvPr id="64530" name="Text Box 18"/>
          <p:cNvSpPr txBox="1">
            <a:spLocks noChangeArrowheads="1"/>
          </p:cNvSpPr>
          <p:nvPr userDrawn="1"/>
        </p:nvSpPr>
        <p:spPr bwMode="auto">
          <a:xfrm>
            <a:off x="0" y="6399213"/>
            <a:ext cx="3200400" cy="458787"/>
          </a:xfrm>
          <a:prstGeom prst="rect">
            <a:avLst/>
          </a:prstGeom>
          <a:noFill/>
          <a:ln w="9525">
            <a:noFill/>
            <a:miter lim="800000"/>
            <a:headEnd/>
            <a:tailEnd/>
          </a:ln>
          <a:effectLst/>
        </p:spPr>
        <p:txBody>
          <a:bodyPr>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spcBef>
                <a:spcPct val="50000"/>
              </a:spcBef>
              <a:defRPr/>
            </a:pPr>
            <a:r>
              <a:rPr lang="en-US" altLang="en-US" sz="800" b="1" dirty="0" smtClean="0">
                <a:latin typeface="Arial" charset="0"/>
                <a:cs typeface="Arial" charset="0"/>
              </a:rPr>
              <a:t>© 2002-2016 Health Level Seven ®, Inc. All Rights Reserved. HL7 and Health Level Seven are registered trademarks of Health Level Seven, Inc. Reg. U.S. Pat &amp; TM Off</a:t>
            </a:r>
            <a:r>
              <a:rPr lang="en-US" altLang="en-US" sz="800" dirty="0" smtClean="0">
                <a:latin typeface="Impact" pitchFamily="34" charset="0"/>
                <a:cs typeface="Arial" charset="0"/>
              </a:rPr>
              <a:t> </a:t>
            </a:r>
          </a:p>
        </p:txBody>
      </p:sp>
      <p:sp>
        <p:nvSpPr>
          <p:cNvPr id="64531" name="Rectangle 19"/>
          <p:cNvSpPr>
            <a:spLocks noChangeArrowheads="1"/>
          </p:cNvSpPr>
          <p:nvPr/>
        </p:nvSpPr>
        <p:spPr bwMode="auto">
          <a:xfrm>
            <a:off x="5308600" y="6324600"/>
            <a:ext cx="2895600" cy="457200"/>
          </a:xfrm>
          <a:prstGeom prst="rect">
            <a:avLst/>
          </a:prstGeom>
          <a:noFill/>
          <a:ln w="9525">
            <a:noFill/>
            <a:miter lim="800000"/>
            <a:headEnd/>
            <a:tailEnd/>
          </a:ln>
          <a:effectLst/>
        </p:spPr>
        <p:txBody>
          <a:bodyPr anchor="b"/>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algn="r" eaLnBrk="1" hangingPunct="1">
              <a:defRPr/>
            </a:pPr>
            <a:r>
              <a:rPr lang="en-US" altLang="en-US" sz="1000" dirty="0" smtClean="0"/>
              <a:t>WGM, Orlando, FL Jan  2016</a:t>
            </a:r>
          </a:p>
        </p:txBody>
      </p:sp>
      <p:pic>
        <p:nvPicPr>
          <p:cNvPr id="2" name="Picture 2" descr="Z:\IMAGERY\HL7\HL7 Logos\HL7 International Logo\HL7 International Logo.jpg"/>
          <p:cNvPicPr>
            <a:picLocks noChangeAspect="1" noChangeArrowheads="1"/>
          </p:cNvPicPr>
          <p:nvPr userDrawn="1"/>
        </p:nvPicPr>
        <p:blipFill>
          <a:blip r:embed="rId13" cstate="print"/>
          <a:srcRect/>
          <a:stretch>
            <a:fillRect/>
          </a:stretch>
        </p:blipFill>
        <p:spPr bwMode="auto">
          <a:xfrm>
            <a:off x="304800" y="381001"/>
            <a:ext cx="990600" cy="1019836"/>
          </a:xfrm>
          <a:prstGeom prst="rect">
            <a:avLst/>
          </a:prstGeom>
          <a:noFill/>
        </p:spPr>
      </p:pic>
    </p:spTree>
  </p:cSld>
  <p:clrMap bg1="lt1" tx1="dk1" bg2="lt2" tx2="dk2" accent1="accent1" accent2="accent2" accent3="accent3" accent4="accent4" accent5="accent5" accent6="accent6" hlink="hlink" folHlink="folHlink"/>
  <p:sldLayoutIdLst>
    <p:sldLayoutId id="2147483732" r:id="rId1"/>
    <p:sldLayoutId id="2147483733"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rtl="0" eaLnBrk="0" fontAlgn="base" hangingPunct="0">
        <a:spcBef>
          <a:spcPct val="0"/>
        </a:spcBef>
        <a:spcAft>
          <a:spcPct val="0"/>
        </a:spcAft>
        <a:defRPr sz="4400" b="1" i="1">
          <a:solidFill>
            <a:schemeClr val="tx2"/>
          </a:solidFill>
          <a:latin typeface="+mj-lt"/>
          <a:ea typeface="+mj-ea"/>
          <a:cs typeface="+mj-cs"/>
        </a:defRPr>
      </a:lvl1pPr>
      <a:lvl2pPr algn="l" rtl="0" eaLnBrk="0" fontAlgn="base" hangingPunct="0">
        <a:spcBef>
          <a:spcPct val="0"/>
        </a:spcBef>
        <a:spcAft>
          <a:spcPct val="0"/>
        </a:spcAft>
        <a:defRPr sz="4400" b="1" i="1">
          <a:solidFill>
            <a:schemeClr val="tx2"/>
          </a:solidFill>
          <a:latin typeface="Tahoma" pitchFamily="34" charset="0"/>
        </a:defRPr>
      </a:lvl2pPr>
      <a:lvl3pPr algn="l" rtl="0" eaLnBrk="0" fontAlgn="base" hangingPunct="0">
        <a:spcBef>
          <a:spcPct val="0"/>
        </a:spcBef>
        <a:spcAft>
          <a:spcPct val="0"/>
        </a:spcAft>
        <a:defRPr sz="4400" b="1" i="1">
          <a:solidFill>
            <a:schemeClr val="tx2"/>
          </a:solidFill>
          <a:latin typeface="Tahoma" pitchFamily="34" charset="0"/>
        </a:defRPr>
      </a:lvl3pPr>
      <a:lvl4pPr algn="l" rtl="0" eaLnBrk="0" fontAlgn="base" hangingPunct="0">
        <a:spcBef>
          <a:spcPct val="0"/>
        </a:spcBef>
        <a:spcAft>
          <a:spcPct val="0"/>
        </a:spcAft>
        <a:defRPr sz="4400" b="1" i="1">
          <a:solidFill>
            <a:schemeClr val="tx2"/>
          </a:solidFill>
          <a:latin typeface="Tahoma" pitchFamily="34" charset="0"/>
        </a:defRPr>
      </a:lvl4pPr>
      <a:lvl5pPr algn="l" rtl="0" eaLnBrk="0" fontAlgn="base" hangingPunct="0">
        <a:spcBef>
          <a:spcPct val="0"/>
        </a:spcBef>
        <a:spcAft>
          <a:spcPct val="0"/>
        </a:spcAft>
        <a:defRPr sz="4400" b="1" i="1">
          <a:solidFill>
            <a:schemeClr val="tx2"/>
          </a:solidFill>
          <a:latin typeface="Tahoma" pitchFamily="34" charset="0"/>
        </a:defRPr>
      </a:lvl5pPr>
      <a:lvl6pPr marL="457200" algn="l" rtl="0" fontAlgn="base">
        <a:spcBef>
          <a:spcPct val="0"/>
        </a:spcBef>
        <a:spcAft>
          <a:spcPct val="0"/>
        </a:spcAft>
        <a:defRPr sz="4400" b="1" i="1">
          <a:solidFill>
            <a:schemeClr val="tx2"/>
          </a:solidFill>
          <a:latin typeface="Tahoma" pitchFamily="34" charset="0"/>
        </a:defRPr>
      </a:lvl6pPr>
      <a:lvl7pPr marL="914400" algn="l" rtl="0" fontAlgn="base">
        <a:spcBef>
          <a:spcPct val="0"/>
        </a:spcBef>
        <a:spcAft>
          <a:spcPct val="0"/>
        </a:spcAft>
        <a:defRPr sz="4400" b="1" i="1">
          <a:solidFill>
            <a:schemeClr val="tx2"/>
          </a:solidFill>
          <a:latin typeface="Tahoma" pitchFamily="34" charset="0"/>
        </a:defRPr>
      </a:lvl7pPr>
      <a:lvl8pPr marL="1371600" algn="l" rtl="0" fontAlgn="base">
        <a:spcBef>
          <a:spcPct val="0"/>
        </a:spcBef>
        <a:spcAft>
          <a:spcPct val="0"/>
        </a:spcAft>
        <a:defRPr sz="4400" b="1" i="1">
          <a:solidFill>
            <a:schemeClr val="tx2"/>
          </a:solidFill>
          <a:latin typeface="Tahoma" pitchFamily="34" charset="0"/>
        </a:defRPr>
      </a:lvl8pPr>
      <a:lvl9pPr marL="1828800" algn="l" rtl="0" fontAlgn="base">
        <a:spcBef>
          <a:spcPct val="0"/>
        </a:spcBef>
        <a:spcAft>
          <a:spcPct val="0"/>
        </a:spcAft>
        <a:defRPr sz="4400" b="1" i="1">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b="1">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b="1">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b="1">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b="1">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b="1">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b="1">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b="1">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C5F661-EB05-4924-AC77-9D23E3EB6F3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C93130-3743-4B39-BFC3-D664BF7883C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hl7tsc.org/wiki/index.php?title=Work_Group_Health"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hyperlink" Target="http://www.hl7.org/ctl.cfm?action=ballots.home"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algn="ctr" eaLnBrk="1" hangingPunct="1"/>
            <a:r>
              <a:rPr lang="en-US" altLang="en-US" dirty="0" smtClean="0">
                <a:solidFill>
                  <a:schemeClr val="tx1"/>
                </a:solidFill>
              </a:rPr>
              <a:t>Co-Chair Info Meeting</a:t>
            </a:r>
          </a:p>
        </p:txBody>
      </p:sp>
      <p:sp>
        <p:nvSpPr>
          <p:cNvPr id="4099" name="Rectangle 3"/>
          <p:cNvSpPr>
            <a:spLocks noGrp="1" noChangeArrowheads="1"/>
          </p:cNvSpPr>
          <p:nvPr>
            <p:ph type="subTitle" idx="1"/>
          </p:nvPr>
        </p:nvSpPr>
        <p:spPr/>
        <p:txBody>
          <a:bodyPr/>
          <a:lstStyle/>
          <a:p>
            <a:pPr eaLnBrk="1" hangingPunct="1"/>
            <a:r>
              <a:rPr lang="en-US" altLang="en-US" sz="2800" dirty="0" smtClean="0"/>
              <a:t>HL7 Workgroup Meeting</a:t>
            </a:r>
          </a:p>
          <a:p>
            <a:pPr eaLnBrk="1" hangingPunct="1"/>
            <a:r>
              <a:rPr lang="en-US" altLang="en-US" sz="2800" dirty="0" smtClean="0"/>
              <a:t>January, 2017</a:t>
            </a:r>
          </a:p>
          <a:p>
            <a:pPr eaLnBrk="1" hangingPunct="1"/>
            <a:r>
              <a:rPr lang="en-US" altLang="en-US" sz="2800" i="1" dirty="0" smtClean="0"/>
              <a:t>Karen Van Hentenryck</a:t>
            </a:r>
          </a:p>
          <a:p>
            <a:pPr eaLnBrk="1" hangingPunct="1"/>
            <a:endParaRPr lang="en-US" altLang="en-US" sz="2800" i="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4"/>
          <p:cNvSpPr>
            <a:spLocks noGrp="1"/>
          </p:cNvSpPr>
          <p:nvPr>
            <p:ph type="sldNum" sz="quarter" idx="11"/>
          </p:nvPr>
        </p:nvSpPr>
        <p:spPr>
          <a:noFill/>
        </p:spPr>
        <p:txBody>
          <a:bodyPr/>
          <a:lstStyle/>
          <a:p>
            <a:fld id="{56306972-38E0-4BFC-9E4B-50572D14CFA1}" type="slidenum">
              <a:rPr lang="en-US" altLang="en-US" smtClean="0"/>
              <a:pPr/>
              <a:t>10</a:t>
            </a:fld>
            <a:endParaRPr lang="en-US" altLang="en-US" smtClean="0"/>
          </a:p>
        </p:txBody>
      </p:sp>
      <p:sp>
        <p:nvSpPr>
          <p:cNvPr id="19459" name="Rectangle 2"/>
          <p:cNvSpPr>
            <a:spLocks noGrp="1" noChangeArrowheads="1"/>
          </p:cNvSpPr>
          <p:nvPr>
            <p:ph type="title"/>
          </p:nvPr>
        </p:nvSpPr>
        <p:spPr/>
        <p:txBody>
          <a:bodyPr/>
          <a:lstStyle/>
          <a:p>
            <a:pPr eaLnBrk="1" hangingPunct="1"/>
            <a:r>
              <a:rPr lang="en-US" altLang="en-US" sz="3600" dirty="0" smtClean="0">
                <a:solidFill>
                  <a:schemeClr val="bg2"/>
                </a:solidFill>
              </a:rPr>
              <a:t>Co-Chair Responsibilities</a:t>
            </a:r>
          </a:p>
        </p:txBody>
      </p:sp>
      <p:sp>
        <p:nvSpPr>
          <p:cNvPr id="19460" name="Rectangle 3"/>
          <p:cNvSpPr>
            <a:spLocks noGrp="1" noChangeArrowheads="1"/>
          </p:cNvSpPr>
          <p:nvPr>
            <p:ph type="body" idx="1"/>
          </p:nvPr>
        </p:nvSpPr>
        <p:spPr>
          <a:xfrm>
            <a:off x="474663" y="2133600"/>
            <a:ext cx="8193087" cy="4572000"/>
          </a:xfrm>
        </p:spPr>
        <p:txBody>
          <a:bodyPr/>
          <a:lstStyle/>
          <a:p>
            <a:pPr lvl="1" eaLnBrk="1" hangingPunct="1"/>
            <a:r>
              <a:rPr lang="en-US" altLang="en-US" sz="2400" dirty="0" smtClean="0"/>
              <a:t>Effectively manage the Administrative items </a:t>
            </a:r>
          </a:p>
          <a:p>
            <a:pPr lvl="2" eaLnBrk="1" hangingPunct="1"/>
            <a:r>
              <a:rPr lang="en-US" altLang="en-US" sz="2000" dirty="0" smtClean="0"/>
              <a:t>Announce meetings, post minutes, etc. according to your work group’s decision making practices</a:t>
            </a:r>
          </a:p>
          <a:p>
            <a:pPr lvl="1" eaLnBrk="1" hangingPunct="1"/>
            <a:r>
              <a:rPr lang="en-US" altLang="en-US" sz="2400" dirty="0" smtClean="0"/>
              <a:t>Effectively manage projects process</a:t>
            </a:r>
          </a:p>
          <a:p>
            <a:pPr lvl="1" eaLnBrk="1" hangingPunct="1"/>
            <a:r>
              <a:rPr lang="en-US" altLang="en-US" sz="2400" dirty="0" smtClean="0"/>
              <a:t>Effectively manage the ballot development/reconciliation processes</a:t>
            </a:r>
          </a:p>
          <a:p>
            <a:pPr lvl="2" eaLnBrk="1" hangingPunct="1">
              <a:lnSpc>
                <a:spcPct val="90000"/>
              </a:lnSpc>
            </a:pPr>
            <a:endParaRPr lang="en-US" altLang="en-US" sz="2000" dirty="0" smtClean="0"/>
          </a:p>
          <a:p>
            <a:pPr lvl="1" eaLnBrk="1" hangingPunct="1"/>
            <a:endParaRPr lang="en-US" altLang="en-US" sz="24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Announce WG meetings </a:t>
            </a:r>
          </a:p>
          <a:p>
            <a:r>
              <a:rPr lang="en-US" sz="2800" dirty="0" smtClean="0"/>
              <a:t>Post Minutes to webpage or wiki</a:t>
            </a:r>
          </a:p>
          <a:p>
            <a:r>
              <a:rPr lang="en-US" sz="2800" dirty="0" smtClean="0"/>
              <a:t>Pay attention to messages on </a:t>
            </a:r>
            <a:r>
              <a:rPr lang="en-US" sz="2800" dirty="0" err="1" smtClean="0"/>
              <a:t>cochairs</a:t>
            </a:r>
            <a:r>
              <a:rPr lang="en-US" sz="2800" dirty="0" smtClean="0"/>
              <a:t> listserv</a:t>
            </a:r>
          </a:p>
          <a:p>
            <a:r>
              <a:rPr lang="en-US" sz="2800" dirty="0" smtClean="0"/>
              <a:t>Attend co-chairs dinner meeting at WGMs</a:t>
            </a:r>
          </a:p>
          <a:p>
            <a:r>
              <a:rPr lang="en-US" sz="2800" dirty="0" smtClean="0"/>
              <a:t>Submit room request for next WGM</a:t>
            </a:r>
          </a:p>
          <a:p>
            <a:pPr>
              <a:buNone/>
            </a:pPr>
            <a:endParaRPr lang="en-US" dirty="0" smtClean="0"/>
          </a:p>
        </p:txBody>
      </p:sp>
      <p:sp>
        <p:nvSpPr>
          <p:cNvPr id="3" name="Title 2"/>
          <p:cNvSpPr>
            <a:spLocks noGrp="1"/>
          </p:cNvSpPr>
          <p:nvPr>
            <p:ph type="title"/>
          </p:nvPr>
        </p:nvSpPr>
        <p:spPr/>
        <p:txBody>
          <a:bodyPr/>
          <a:lstStyle/>
          <a:p>
            <a:r>
              <a:rPr lang="en-US" dirty="0" smtClean="0">
                <a:solidFill>
                  <a:schemeClr val="bg2"/>
                </a:solidFill>
              </a:rPr>
              <a:t>Administrative Duties</a:t>
            </a:r>
            <a:endParaRPr lang="en-US" dirty="0">
              <a:solidFill>
                <a:schemeClr val="bg2"/>
              </a:solidFill>
            </a:endParaRPr>
          </a:p>
        </p:txBody>
      </p:sp>
      <p:sp>
        <p:nvSpPr>
          <p:cNvPr id="4" name="Slide Number Placeholder 3"/>
          <p:cNvSpPr>
            <a:spLocks noGrp="1"/>
          </p:cNvSpPr>
          <p:nvPr>
            <p:ph type="sldNum" sz="quarter" idx="11"/>
          </p:nvPr>
        </p:nvSpPr>
        <p:spPr/>
        <p:txBody>
          <a:bodyPr/>
          <a:lstStyle/>
          <a:p>
            <a:pPr>
              <a:defRPr/>
            </a:pPr>
            <a:fld id="{CCEA4FD6-E7FC-4B2F-BD28-53D50D8E8FC3}" type="slidenum">
              <a:rPr lang="en-US" smtClean="0"/>
              <a:pPr>
                <a:defRPr/>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4"/>
          <p:cNvSpPr>
            <a:spLocks noGrp="1"/>
          </p:cNvSpPr>
          <p:nvPr>
            <p:ph type="sldNum" sz="quarter" idx="11"/>
          </p:nvPr>
        </p:nvSpPr>
        <p:spPr>
          <a:noFill/>
        </p:spPr>
        <p:txBody>
          <a:bodyPr/>
          <a:lstStyle/>
          <a:p>
            <a:fld id="{96448F01-80A4-4313-A10F-15B8D27D702B}" type="slidenum">
              <a:rPr lang="en-US" altLang="en-US" smtClean="0"/>
              <a:pPr/>
              <a:t>12</a:t>
            </a:fld>
            <a:endParaRPr lang="en-US" altLang="en-US" smtClean="0"/>
          </a:p>
        </p:txBody>
      </p:sp>
      <p:sp>
        <p:nvSpPr>
          <p:cNvPr id="21507" name="Rectangle 2"/>
          <p:cNvSpPr>
            <a:spLocks noGrp="1" noChangeArrowheads="1"/>
          </p:cNvSpPr>
          <p:nvPr>
            <p:ph type="title"/>
          </p:nvPr>
        </p:nvSpPr>
        <p:spPr/>
        <p:txBody>
          <a:bodyPr/>
          <a:lstStyle/>
          <a:p>
            <a:pPr eaLnBrk="1" hangingPunct="1"/>
            <a:r>
              <a:rPr lang="en-US" altLang="en-US" sz="4000" dirty="0" smtClean="0">
                <a:solidFill>
                  <a:schemeClr val="bg2"/>
                </a:solidFill>
              </a:rPr>
              <a:t>Co-Chairs’ Dinner Meeting </a:t>
            </a:r>
          </a:p>
        </p:txBody>
      </p:sp>
      <p:sp>
        <p:nvSpPr>
          <p:cNvPr id="21508" name="Rectangle 3"/>
          <p:cNvSpPr>
            <a:spLocks noGrp="1" noChangeArrowheads="1"/>
          </p:cNvSpPr>
          <p:nvPr>
            <p:ph type="body" idx="1"/>
          </p:nvPr>
        </p:nvSpPr>
        <p:spPr>
          <a:xfrm>
            <a:off x="685800" y="2133600"/>
            <a:ext cx="7772400" cy="4114800"/>
          </a:xfrm>
        </p:spPr>
        <p:txBody>
          <a:bodyPr/>
          <a:lstStyle/>
          <a:p>
            <a:pPr eaLnBrk="1" hangingPunct="1"/>
            <a:r>
              <a:rPr lang="en-US" altLang="en-US" sz="2400" dirty="0" smtClean="0"/>
              <a:t>Not ALL co-chairs of a work group must attend this meeting. You may send one (1) as a representative.</a:t>
            </a:r>
          </a:p>
          <a:p>
            <a:pPr eaLnBrk="1" hangingPunct="1"/>
            <a:r>
              <a:rPr lang="en-US" altLang="en-US" sz="2400" dirty="0" smtClean="0"/>
              <a:t>When registering for the meeting, you must log on to the HL7 website using your username and password to enable you to register for the TSC Meeting (otherwise will not display).</a:t>
            </a:r>
          </a:p>
          <a:p>
            <a:pPr eaLnBrk="1" hangingPunct="1"/>
            <a:r>
              <a:rPr lang="en-US" altLang="en-US" sz="2400" dirty="0" smtClean="0"/>
              <a:t>You must register for the dinner meeting on the HL7 Registration Form to ensure a space and a dinner.</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altLang="en-US" sz="4000" dirty="0" smtClean="0">
                <a:solidFill>
                  <a:schemeClr val="bg2"/>
                </a:solidFill>
              </a:rPr>
              <a:t>Room Requests for WGMs</a:t>
            </a:r>
          </a:p>
        </p:txBody>
      </p:sp>
      <p:sp>
        <p:nvSpPr>
          <p:cNvPr id="22531" name="Rectangle 3"/>
          <p:cNvSpPr>
            <a:spLocks noGrp="1" noChangeArrowheads="1"/>
          </p:cNvSpPr>
          <p:nvPr>
            <p:ph idx="1"/>
          </p:nvPr>
        </p:nvSpPr>
        <p:spPr>
          <a:xfrm>
            <a:off x="533400" y="1981200"/>
            <a:ext cx="7772400" cy="4114800"/>
          </a:xfrm>
        </p:spPr>
        <p:txBody>
          <a:bodyPr/>
          <a:lstStyle/>
          <a:p>
            <a:pPr eaLnBrk="1" hangingPunct="1"/>
            <a:r>
              <a:rPr lang="en-US" altLang="en-US" sz="2400" dirty="0" smtClean="0"/>
              <a:t>Current Procedure</a:t>
            </a:r>
          </a:p>
          <a:p>
            <a:pPr lvl="1" eaLnBrk="1" hangingPunct="1"/>
            <a:endParaRPr lang="en-US" altLang="en-US" sz="1600" dirty="0" smtClean="0"/>
          </a:p>
          <a:p>
            <a:pPr lvl="1" eaLnBrk="1" hangingPunct="1"/>
            <a:r>
              <a:rPr lang="en-US" altLang="en-US" sz="2000" dirty="0" smtClean="0"/>
              <a:t>For the May 2017 WGM, work group co-chair must go on-line to the designated URL (http://www.hl7.org/events/meetingprep/) and complete the form and request meeting room space.</a:t>
            </a:r>
          </a:p>
          <a:p>
            <a:pPr lvl="1" eaLnBrk="1" hangingPunct="1">
              <a:buNone/>
            </a:pPr>
            <a:endParaRPr lang="en-US" altLang="en-US" sz="2000" dirty="0" smtClean="0"/>
          </a:p>
        </p:txBody>
      </p:sp>
      <p:sp>
        <p:nvSpPr>
          <p:cNvPr id="22532" name="Slide Number Placeholder 4"/>
          <p:cNvSpPr>
            <a:spLocks noGrp="1"/>
          </p:cNvSpPr>
          <p:nvPr>
            <p:ph type="sldNum" sz="quarter" idx="11"/>
          </p:nvPr>
        </p:nvSpPr>
        <p:spPr>
          <a:xfrm>
            <a:off x="6934200" y="5867400"/>
            <a:ext cx="1905000" cy="838200"/>
          </a:xfrm>
          <a:noFill/>
        </p:spPr>
        <p:txBody>
          <a:bodyPr/>
          <a:lstStyle/>
          <a:p>
            <a:fld id="{306D4BC2-851F-498C-9859-67157602F92F}" type="slidenum">
              <a:rPr lang="en-US" altLang="en-US" smtClean="0"/>
              <a:pPr/>
              <a:t>13</a:t>
            </a:fld>
            <a:endParaRPr lang="en-US" alt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4"/>
          <p:cNvSpPr>
            <a:spLocks noGrp="1"/>
          </p:cNvSpPr>
          <p:nvPr>
            <p:ph type="sldNum" sz="quarter" idx="11"/>
          </p:nvPr>
        </p:nvSpPr>
        <p:spPr>
          <a:noFill/>
        </p:spPr>
        <p:txBody>
          <a:bodyPr/>
          <a:lstStyle/>
          <a:p>
            <a:fld id="{12CA7C35-7735-4F46-BC7C-ACA34474408C}" type="slidenum">
              <a:rPr lang="en-US" altLang="en-US" smtClean="0"/>
              <a:pPr/>
              <a:t>14</a:t>
            </a:fld>
            <a:endParaRPr lang="en-US" altLang="en-US" smtClean="0"/>
          </a:p>
        </p:txBody>
      </p:sp>
      <p:sp>
        <p:nvSpPr>
          <p:cNvPr id="25603" name="Rectangle 2"/>
          <p:cNvSpPr>
            <a:spLocks noGrp="1" noChangeArrowheads="1"/>
          </p:cNvSpPr>
          <p:nvPr>
            <p:ph type="title"/>
          </p:nvPr>
        </p:nvSpPr>
        <p:spPr/>
        <p:txBody>
          <a:bodyPr/>
          <a:lstStyle/>
          <a:p>
            <a:pPr eaLnBrk="1" hangingPunct="1"/>
            <a:r>
              <a:rPr lang="en-US" altLang="en-US" dirty="0" smtClean="0">
                <a:solidFill>
                  <a:schemeClr val="bg2"/>
                </a:solidFill>
              </a:rPr>
              <a:t>Work Group Health</a:t>
            </a:r>
          </a:p>
        </p:txBody>
      </p:sp>
      <p:sp>
        <p:nvSpPr>
          <p:cNvPr id="25604" name="Rectangle 3"/>
          <p:cNvSpPr>
            <a:spLocks noGrp="1" noChangeArrowheads="1"/>
          </p:cNvSpPr>
          <p:nvPr>
            <p:ph type="body" idx="1"/>
          </p:nvPr>
        </p:nvSpPr>
        <p:spPr/>
        <p:txBody>
          <a:bodyPr/>
          <a:lstStyle/>
          <a:p>
            <a:pPr eaLnBrk="1" hangingPunct="1">
              <a:lnSpc>
                <a:spcPct val="90000"/>
              </a:lnSpc>
            </a:pPr>
            <a:r>
              <a:rPr lang="en-US" altLang="en-US" sz="2800" dirty="0" smtClean="0"/>
              <a:t>Various items are tracked and reported on a work group health report card. The TSC Chair usually announces healthiest groups at the general session and during the Monday evening co-chairs dinner</a:t>
            </a:r>
          </a:p>
          <a:p>
            <a:pPr eaLnBrk="1" hangingPunct="1">
              <a:lnSpc>
                <a:spcPct val="90000"/>
              </a:lnSpc>
            </a:pPr>
            <a:r>
              <a:rPr lang="en-US" altLang="en-US" sz="2800" dirty="0" smtClean="0"/>
              <a:t>The list of tracked items is found at: </a:t>
            </a:r>
            <a:br>
              <a:rPr lang="en-US" altLang="en-US" sz="2800" dirty="0" smtClean="0"/>
            </a:br>
            <a:r>
              <a:rPr lang="en-US" altLang="en-US" sz="2800" dirty="0" smtClean="0">
                <a:hlinkClick r:id="rId2"/>
              </a:rPr>
              <a:t>http://hl7tsc.org/wiki/index.php?title=Work_Group_Health</a:t>
            </a:r>
            <a:r>
              <a:rPr lang="en-US" altLang="en-US" sz="2800" dirty="0" smtClean="0"/>
              <a:t> (look under Resources/Work Groups/Work Group Resources/co-chair handbook/Work Group Health)</a:t>
            </a:r>
          </a:p>
          <a:p>
            <a:pPr eaLnBrk="1" hangingPunct="1">
              <a:lnSpc>
                <a:spcPct val="90000"/>
              </a:lnSpc>
            </a:pPr>
            <a:endParaRPr lang="en-US" altLang="en-US" sz="28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1"/>
          <p:cNvSpPr>
            <a:spLocks noGrp="1"/>
          </p:cNvSpPr>
          <p:nvPr>
            <p:ph idx="1"/>
          </p:nvPr>
        </p:nvSpPr>
        <p:spPr/>
        <p:txBody>
          <a:bodyPr/>
          <a:lstStyle/>
          <a:p>
            <a:r>
              <a:rPr lang="en-US" sz="1400" dirty="0" smtClean="0"/>
              <a:t>Active Projects</a:t>
            </a:r>
          </a:p>
          <a:p>
            <a:r>
              <a:rPr lang="en-US" sz="1400" dirty="0" smtClean="0"/>
              <a:t>Mission/charter (reviewed every 2 years)</a:t>
            </a:r>
          </a:p>
          <a:p>
            <a:r>
              <a:rPr lang="en-US" sz="1400" dirty="0" smtClean="0"/>
              <a:t>Decision Making Practices (3 years)</a:t>
            </a:r>
          </a:p>
          <a:p>
            <a:r>
              <a:rPr lang="en-US" sz="1400" dirty="0" smtClean="0"/>
              <a:t>Project health</a:t>
            </a:r>
          </a:p>
          <a:p>
            <a:r>
              <a:rPr lang="en-US" sz="1400" dirty="0" smtClean="0"/>
              <a:t>SWOT</a:t>
            </a:r>
          </a:p>
          <a:p>
            <a:r>
              <a:rPr lang="en-US" sz="1400" dirty="0" smtClean="0"/>
              <a:t>Ballot presence</a:t>
            </a:r>
          </a:p>
          <a:p>
            <a:r>
              <a:rPr lang="en-US" sz="1400" dirty="0" smtClean="0"/>
              <a:t>Minutes posted since last WGM</a:t>
            </a:r>
          </a:p>
          <a:p>
            <a:r>
              <a:rPr lang="en-US" sz="1400" dirty="0" smtClean="0"/>
              <a:t>Listserv activity</a:t>
            </a:r>
          </a:p>
          <a:p>
            <a:r>
              <a:rPr lang="en-US" sz="1400" dirty="0" smtClean="0"/>
              <a:t>Participate in harmonization</a:t>
            </a:r>
          </a:p>
          <a:p>
            <a:r>
              <a:rPr lang="en-US" sz="1400" dirty="0" smtClean="0"/>
              <a:t>WG conference calls scheduled</a:t>
            </a:r>
          </a:p>
          <a:p>
            <a:r>
              <a:rPr lang="en-US" sz="1400" dirty="0" smtClean="0"/>
              <a:t>SD conference call participation</a:t>
            </a:r>
          </a:p>
          <a:p>
            <a:r>
              <a:rPr lang="en-US" sz="1400" dirty="0" smtClean="0"/>
              <a:t>TSC/SD election participation</a:t>
            </a:r>
          </a:p>
          <a:p>
            <a:r>
              <a:rPr lang="en-US" sz="1400" dirty="0" smtClean="0"/>
              <a:t>WG rep at SD WGM</a:t>
            </a:r>
          </a:p>
          <a:p>
            <a:r>
              <a:rPr lang="en-US" sz="1400" dirty="0" smtClean="0"/>
              <a:t>Presence at WGMs</a:t>
            </a:r>
          </a:p>
          <a:p>
            <a:r>
              <a:rPr lang="en-US" sz="1400" dirty="0" smtClean="0"/>
              <a:t>Co-chair WGM tasks completed</a:t>
            </a:r>
          </a:p>
          <a:p>
            <a:pPr>
              <a:buNone/>
            </a:pPr>
            <a:endParaRPr lang="en-US" sz="1600" dirty="0" smtClean="0"/>
          </a:p>
        </p:txBody>
      </p:sp>
      <p:sp>
        <p:nvSpPr>
          <p:cNvPr id="29699" name="Title 2"/>
          <p:cNvSpPr>
            <a:spLocks noGrp="1"/>
          </p:cNvSpPr>
          <p:nvPr>
            <p:ph type="title"/>
          </p:nvPr>
        </p:nvSpPr>
        <p:spPr/>
        <p:txBody>
          <a:bodyPr/>
          <a:lstStyle/>
          <a:p>
            <a:r>
              <a:rPr lang="en-US" dirty="0" smtClean="0">
                <a:solidFill>
                  <a:schemeClr val="bg2"/>
                </a:solidFill>
              </a:rPr>
              <a:t>Health Metrics</a:t>
            </a:r>
          </a:p>
        </p:txBody>
      </p:sp>
      <p:sp>
        <p:nvSpPr>
          <p:cNvPr id="29700" name="Slide Number Placeholder 3"/>
          <p:cNvSpPr>
            <a:spLocks noGrp="1"/>
          </p:cNvSpPr>
          <p:nvPr>
            <p:ph type="sldNum" sz="quarter" idx="11"/>
          </p:nvPr>
        </p:nvSpPr>
        <p:spPr>
          <a:noFill/>
        </p:spPr>
        <p:txBody>
          <a:bodyPr/>
          <a:lstStyle/>
          <a:p>
            <a:fld id="{4E5EB034-A7AF-43DF-9F14-E6443CF6EFD1}" type="slidenum">
              <a:rPr lang="en-US" smtClean="0"/>
              <a:pPr/>
              <a:t>15</a:t>
            </a:fld>
            <a:endParaRPr 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4"/>
          <p:cNvSpPr>
            <a:spLocks noGrp="1"/>
          </p:cNvSpPr>
          <p:nvPr>
            <p:ph type="sldNum" sz="quarter" idx="11"/>
          </p:nvPr>
        </p:nvSpPr>
        <p:spPr>
          <a:noFill/>
        </p:spPr>
        <p:txBody>
          <a:bodyPr/>
          <a:lstStyle/>
          <a:p>
            <a:fld id="{964EC59E-AC8F-4CA8-BDB3-C4C5CE10732D}" type="slidenum">
              <a:rPr lang="en-US" altLang="en-US" smtClean="0"/>
              <a:pPr/>
              <a:t>16</a:t>
            </a:fld>
            <a:endParaRPr lang="en-US" altLang="en-US" dirty="0" smtClean="0"/>
          </a:p>
        </p:txBody>
      </p:sp>
      <p:sp>
        <p:nvSpPr>
          <p:cNvPr id="30723" name="Rectangle 2"/>
          <p:cNvSpPr>
            <a:spLocks noGrp="1" noChangeArrowheads="1"/>
          </p:cNvSpPr>
          <p:nvPr>
            <p:ph type="title"/>
          </p:nvPr>
        </p:nvSpPr>
        <p:spPr>
          <a:xfrm>
            <a:off x="1676400" y="609600"/>
            <a:ext cx="7267575" cy="1143000"/>
          </a:xfrm>
        </p:spPr>
        <p:txBody>
          <a:bodyPr/>
          <a:lstStyle/>
          <a:p>
            <a:pPr eaLnBrk="1" hangingPunct="1"/>
            <a:r>
              <a:rPr lang="en-US" altLang="en-US" dirty="0" smtClean="0">
                <a:solidFill>
                  <a:schemeClr val="tx1"/>
                </a:solidFill>
              </a:rPr>
              <a:t>Projects</a:t>
            </a:r>
          </a:p>
        </p:txBody>
      </p:sp>
      <p:sp>
        <p:nvSpPr>
          <p:cNvPr id="30724" name="Rectangle 3"/>
          <p:cNvSpPr>
            <a:spLocks noGrp="1" noChangeArrowheads="1"/>
          </p:cNvSpPr>
          <p:nvPr>
            <p:ph type="body" idx="1"/>
          </p:nvPr>
        </p:nvSpPr>
        <p:spPr>
          <a:xfrm>
            <a:off x="533400" y="1981200"/>
            <a:ext cx="8077200" cy="4114800"/>
          </a:xfrm>
        </p:spPr>
        <p:txBody>
          <a:bodyPr/>
          <a:lstStyle/>
          <a:p>
            <a:pPr eaLnBrk="1" hangingPunct="1">
              <a:lnSpc>
                <a:spcPct val="80000"/>
              </a:lnSpc>
            </a:pPr>
            <a:r>
              <a:rPr lang="en-US" altLang="en-US" sz="2000" dirty="0" smtClean="0"/>
              <a:t>Most work groups create ballot documents, which are tracked as a project</a:t>
            </a:r>
          </a:p>
          <a:p>
            <a:pPr eaLnBrk="1" hangingPunct="1">
              <a:lnSpc>
                <a:spcPct val="80000"/>
              </a:lnSpc>
            </a:pPr>
            <a:r>
              <a:rPr lang="en-US" altLang="en-US" sz="2000" dirty="0" smtClean="0"/>
              <a:t>Projects are first approved by the US Realm task force (if applicable), then WG, then the Steering Division, and finally the TSC</a:t>
            </a:r>
          </a:p>
          <a:p>
            <a:pPr lvl="1" eaLnBrk="1" hangingPunct="1">
              <a:lnSpc>
                <a:spcPct val="80000"/>
              </a:lnSpc>
            </a:pPr>
            <a:r>
              <a:rPr lang="en-US" altLang="en-US" sz="1600" dirty="0" smtClean="0"/>
              <a:t>‘Investigative’ projects can use the “PSS-Lite” sections of the Project Scope Statement (PSS) which requires a limited sub-set of information to charter the project  </a:t>
            </a:r>
          </a:p>
          <a:p>
            <a:pPr eaLnBrk="1" hangingPunct="1">
              <a:lnSpc>
                <a:spcPct val="80000"/>
              </a:lnSpc>
            </a:pPr>
            <a:r>
              <a:rPr lang="en-US" altLang="en-US" sz="2000" dirty="0" smtClean="0">
                <a:solidFill>
                  <a:schemeClr val="hlink"/>
                </a:solidFill>
              </a:rPr>
              <a:t>Find the Project Scope statement on HL7.org under Resources/Tools and Resources/</a:t>
            </a:r>
            <a:r>
              <a:rPr lang="en-US" sz="2000" dirty="0">
                <a:solidFill>
                  <a:schemeClr val="hlink"/>
                </a:solidFill>
              </a:rPr>
              <a:t>Project Management and Tracking </a:t>
            </a:r>
            <a:r>
              <a:rPr lang="en-US" sz="2000" dirty="0" smtClean="0">
                <a:solidFill>
                  <a:schemeClr val="hlink"/>
                </a:solidFill>
              </a:rPr>
              <a:t>Tools/</a:t>
            </a:r>
            <a:r>
              <a:rPr lang="en-US" sz="2000" dirty="0">
                <a:solidFill>
                  <a:schemeClr val="hlink"/>
                </a:solidFill>
              </a:rPr>
              <a:t>Project Scope Statement Template and Project Approval </a:t>
            </a:r>
            <a:r>
              <a:rPr lang="en-US" sz="2000" dirty="0" smtClean="0">
                <a:solidFill>
                  <a:schemeClr val="hlink"/>
                </a:solidFill>
              </a:rPr>
              <a:t>Process (zip file)</a:t>
            </a:r>
            <a:endParaRPr lang="en-US" altLang="en-US" sz="2000" dirty="0">
              <a:solidFill>
                <a:schemeClr val="hlink"/>
              </a:solidFill>
            </a:endParaRPr>
          </a:p>
          <a:p>
            <a:pPr eaLnBrk="1" hangingPunct="1">
              <a:lnSpc>
                <a:spcPct val="80000"/>
              </a:lnSpc>
            </a:pPr>
            <a:r>
              <a:rPr lang="en-US" altLang="en-US" sz="2000" dirty="0" smtClean="0"/>
              <a:t>Find the searchable project database on the HL7 homepage under </a:t>
            </a:r>
            <a:r>
              <a:rPr lang="en-US" altLang="en-US" sz="2000" dirty="0"/>
              <a:t>the </a:t>
            </a:r>
            <a:r>
              <a:rPr lang="en-US" altLang="en-US" sz="2000" dirty="0" smtClean="0"/>
              <a:t>HL7 Project Database </a:t>
            </a:r>
          </a:p>
          <a:p>
            <a:pPr eaLnBrk="1" hangingPunct="1">
              <a:lnSpc>
                <a:spcPct val="80000"/>
              </a:lnSpc>
            </a:pPr>
            <a:r>
              <a:rPr lang="en-US" altLang="en-US" sz="2000" dirty="0" smtClean="0"/>
              <a:t>Contact Dave Hamill (staff) should you have questions about completing the project scope statement and to update the status of your projects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4"/>
          <p:cNvSpPr>
            <a:spLocks noGrp="1"/>
          </p:cNvSpPr>
          <p:nvPr>
            <p:ph type="sldNum" sz="quarter" idx="11"/>
          </p:nvPr>
        </p:nvSpPr>
        <p:spPr>
          <a:noFill/>
        </p:spPr>
        <p:txBody>
          <a:bodyPr/>
          <a:lstStyle/>
          <a:p>
            <a:fld id="{A1D84F37-9691-4219-8FFF-BD1BBADE0C91}" type="slidenum">
              <a:rPr lang="en-US" altLang="en-US" smtClean="0"/>
              <a:pPr/>
              <a:t>17</a:t>
            </a:fld>
            <a:endParaRPr lang="en-US" altLang="en-US" smtClean="0"/>
          </a:p>
        </p:txBody>
      </p:sp>
      <p:sp>
        <p:nvSpPr>
          <p:cNvPr id="31747" name="Rectangle 4"/>
          <p:cNvSpPr>
            <a:spLocks noChangeArrowheads="1"/>
          </p:cNvSpPr>
          <p:nvPr/>
        </p:nvSpPr>
        <p:spPr bwMode="auto">
          <a:xfrm>
            <a:off x="0" y="-2805113"/>
            <a:ext cx="9144000" cy="0"/>
          </a:xfrm>
          <a:prstGeom prst="rect">
            <a:avLst/>
          </a:prstGeom>
          <a:noFill/>
          <a:ln w="38100" algn="ctr">
            <a:noFill/>
            <a:miter lim="800000"/>
            <a:headEnd/>
            <a:tailEnd/>
          </a:ln>
        </p:spPr>
        <p:txBody>
          <a:bodyPr wrap="none" anchor="ctr">
            <a:spAutoFit/>
          </a:bodyPr>
          <a:lstStyle/>
          <a:p>
            <a:endParaRPr lang="en-US" altLang="en-US"/>
          </a:p>
        </p:txBody>
      </p:sp>
      <p:sp>
        <p:nvSpPr>
          <p:cNvPr id="31748" name="Text Box 10"/>
          <p:cNvSpPr txBox="1">
            <a:spLocks noChangeArrowheads="1"/>
          </p:cNvSpPr>
          <p:nvPr/>
        </p:nvSpPr>
        <p:spPr bwMode="auto">
          <a:xfrm>
            <a:off x="1600200" y="381000"/>
            <a:ext cx="6858000" cy="769441"/>
          </a:xfrm>
          <a:prstGeom prst="rect">
            <a:avLst/>
          </a:prstGeom>
          <a:noFill/>
          <a:ln w="9525">
            <a:noFill/>
            <a:miter lim="800000"/>
            <a:headEnd/>
            <a:tailEnd/>
          </a:ln>
        </p:spPr>
        <p:txBody>
          <a:bodyPr>
            <a:spAutoFit/>
          </a:bodyPr>
          <a:lstStyle/>
          <a:p>
            <a:pPr>
              <a:spcBef>
                <a:spcPct val="50000"/>
              </a:spcBef>
            </a:pPr>
            <a:r>
              <a:rPr lang="en-US" altLang="en-US" sz="4400" b="1" i="1" dirty="0" smtClean="0">
                <a:solidFill>
                  <a:schemeClr val="bg2"/>
                </a:solidFill>
              </a:rPr>
              <a:t>Balloting</a:t>
            </a:r>
            <a:endParaRPr lang="en-US" altLang="en-US" sz="4400" b="1" i="1" dirty="0">
              <a:solidFill>
                <a:schemeClr val="bg2"/>
              </a:solidFill>
            </a:endParaRPr>
          </a:p>
        </p:txBody>
      </p:sp>
      <p:sp>
        <p:nvSpPr>
          <p:cNvPr id="31749" name="Text Box 14"/>
          <p:cNvSpPr txBox="1">
            <a:spLocks noChangeArrowheads="1"/>
          </p:cNvSpPr>
          <p:nvPr/>
        </p:nvSpPr>
        <p:spPr bwMode="auto">
          <a:xfrm>
            <a:off x="685800" y="2514600"/>
            <a:ext cx="7467600" cy="2862322"/>
          </a:xfrm>
          <a:prstGeom prst="rect">
            <a:avLst/>
          </a:prstGeom>
          <a:noFill/>
          <a:ln w="9525">
            <a:noFill/>
            <a:miter lim="800000"/>
            <a:headEnd/>
            <a:tailEnd/>
          </a:ln>
        </p:spPr>
        <p:txBody>
          <a:bodyPr wrap="square">
            <a:spAutoFit/>
          </a:bodyPr>
          <a:lstStyle/>
          <a:p>
            <a:pPr>
              <a:spcBef>
                <a:spcPct val="50000"/>
              </a:spcBef>
              <a:buFontTx/>
              <a:buChar char="•"/>
            </a:pPr>
            <a:r>
              <a:rPr lang="en-US" altLang="en-US" b="1" dirty="0" smtClean="0"/>
              <a:t>Publishing Schedule found </a:t>
            </a:r>
            <a:r>
              <a:rPr lang="en-US" altLang="en-US" b="1" dirty="0"/>
              <a:t>on the HL7.org website under </a:t>
            </a:r>
            <a:r>
              <a:rPr lang="en-US" altLang="en-US" b="1" dirty="0" smtClean="0"/>
              <a:t>Resources/Balloting</a:t>
            </a:r>
          </a:p>
          <a:p>
            <a:pPr>
              <a:spcBef>
                <a:spcPct val="50000"/>
              </a:spcBef>
              <a:buFontTx/>
              <a:buChar char="•"/>
            </a:pPr>
            <a:r>
              <a:rPr lang="en-US" altLang="en-US" b="1" dirty="0" smtClean="0"/>
              <a:t>Notice of Intent to Ballot site found under Resources/Work Groups</a:t>
            </a:r>
          </a:p>
          <a:p>
            <a:pPr>
              <a:spcBef>
                <a:spcPct val="50000"/>
              </a:spcBef>
              <a:buFontTx/>
              <a:buChar char="•"/>
            </a:pPr>
            <a:r>
              <a:rPr lang="en-US" altLang="en-US" b="1" dirty="0" smtClean="0"/>
              <a:t>Ballots always announced 30-days in advance</a:t>
            </a:r>
          </a:p>
          <a:p>
            <a:pPr>
              <a:spcBef>
                <a:spcPct val="50000"/>
              </a:spcBef>
              <a:buFontTx/>
              <a:buChar char="•"/>
            </a:pPr>
            <a:r>
              <a:rPr lang="en-US" altLang="en-US" b="1" dirty="0" smtClean="0"/>
              <a:t>Ballots are typically 30-days long</a:t>
            </a:r>
            <a:endParaRPr lang="en-US" altLang="en-US"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4"/>
          <p:cNvSpPr>
            <a:spLocks noGrp="1"/>
          </p:cNvSpPr>
          <p:nvPr>
            <p:ph type="sldNum" sz="quarter" idx="11"/>
          </p:nvPr>
        </p:nvSpPr>
        <p:spPr>
          <a:noFill/>
        </p:spPr>
        <p:txBody>
          <a:bodyPr/>
          <a:lstStyle/>
          <a:p>
            <a:fld id="{0D3A4D86-D81F-4E4D-B4BF-08FF38CC9BED}" type="slidenum">
              <a:rPr lang="en-US" altLang="en-US" smtClean="0"/>
              <a:pPr/>
              <a:t>18</a:t>
            </a:fld>
            <a:endParaRPr lang="en-US" altLang="en-US" smtClean="0"/>
          </a:p>
        </p:txBody>
      </p:sp>
      <p:sp>
        <p:nvSpPr>
          <p:cNvPr id="32771" name="Rectangle 1026"/>
          <p:cNvSpPr>
            <a:spLocks noGrp="1" noChangeArrowheads="1"/>
          </p:cNvSpPr>
          <p:nvPr>
            <p:ph type="title"/>
          </p:nvPr>
        </p:nvSpPr>
        <p:spPr/>
        <p:txBody>
          <a:bodyPr/>
          <a:lstStyle/>
          <a:p>
            <a:pPr eaLnBrk="1" hangingPunct="1"/>
            <a:r>
              <a:rPr lang="en-US" altLang="en-US" sz="3200" dirty="0" smtClean="0">
                <a:solidFill>
                  <a:schemeClr val="bg2"/>
                </a:solidFill>
              </a:rPr>
              <a:t>Balloting Responsibilities</a:t>
            </a:r>
          </a:p>
        </p:txBody>
      </p:sp>
      <p:sp>
        <p:nvSpPr>
          <p:cNvPr id="32772" name="Rectangle 1027"/>
          <p:cNvSpPr>
            <a:spLocks noGrp="1" noChangeArrowheads="1"/>
          </p:cNvSpPr>
          <p:nvPr>
            <p:ph type="body" idx="1"/>
          </p:nvPr>
        </p:nvSpPr>
        <p:spPr>
          <a:xfrm>
            <a:off x="474663" y="2209800"/>
            <a:ext cx="8193087" cy="3886200"/>
          </a:xfrm>
        </p:spPr>
        <p:txBody>
          <a:bodyPr/>
          <a:lstStyle/>
          <a:p>
            <a:pPr eaLnBrk="1" hangingPunct="1"/>
            <a:r>
              <a:rPr lang="en-US" altLang="en-US" sz="2800" smtClean="0"/>
              <a:t>Ensure ANSI compliance (as outlined in the HL7 Essential Requirements)</a:t>
            </a:r>
          </a:p>
          <a:p>
            <a:pPr eaLnBrk="1" hangingPunct="1"/>
            <a:r>
              <a:rPr lang="en-US" altLang="en-US" sz="2800" smtClean="0"/>
              <a:t>Ensure integrity of the standard</a:t>
            </a:r>
          </a:p>
          <a:p>
            <a:pPr eaLnBrk="1" hangingPunct="1"/>
            <a:r>
              <a:rPr lang="en-US" altLang="en-US" sz="2800" smtClean="0"/>
              <a:t>Recognize ballot contributions of reviewers</a:t>
            </a:r>
          </a:p>
          <a:p>
            <a:pPr eaLnBrk="1" hangingPunct="1"/>
            <a:r>
              <a:rPr lang="en-US" altLang="en-US" sz="2800" smtClean="0"/>
              <a:t>Strive to achieve consensus … ultimately produces the fastest progress and best serves HL7’s  stakeholders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4"/>
          <p:cNvSpPr>
            <a:spLocks noGrp="1"/>
          </p:cNvSpPr>
          <p:nvPr>
            <p:ph type="sldNum" sz="quarter" idx="11"/>
          </p:nvPr>
        </p:nvSpPr>
        <p:spPr>
          <a:noFill/>
        </p:spPr>
        <p:txBody>
          <a:bodyPr/>
          <a:lstStyle/>
          <a:p>
            <a:fld id="{D3C46B8F-76B7-4CE8-9434-2890CA521513}" type="slidenum">
              <a:rPr lang="en-US" altLang="en-US" smtClean="0"/>
              <a:pPr/>
              <a:t>19</a:t>
            </a:fld>
            <a:endParaRPr lang="en-US" altLang="en-US" smtClean="0"/>
          </a:p>
        </p:txBody>
      </p:sp>
      <p:sp>
        <p:nvSpPr>
          <p:cNvPr id="33795" name="Rectangle 2"/>
          <p:cNvSpPr>
            <a:spLocks noGrp="1" noChangeArrowheads="1"/>
          </p:cNvSpPr>
          <p:nvPr>
            <p:ph type="title"/>
          </p:nvPr>
        </p:nvSpPr>
        <p:spPr/>
        <p:txBody>
          <a:bodyPr/>
          <a:lstStyle/>
          <a:p>
            <a:pPr eaLnBrk="1" hangingPunct="1"/>
            <a:r>
              <a:rPr lang="en-US" altLang="en-US" dirty="0" smtClean="0">
                <a:solidFill>
                  <a:schemeClr val="bg2"/>
                </a:solidFill>
              </a:rPr>
              <a:t>Ballot Rules</a:t>
            </a:r>
          </a:p>
        </p:txBody>
      </p:sp>
      <p:sp>
        <p:nvSpPr>
          <p:cNvPr id="33796" name="Rectangle 3"/>
          <p:cNvSpPr>
            <a:spLocks noGrp="1" noChangeArrowheads="1"/>
          </p:cNvSpPr>
          <p:nvPr>
            <p:ph type="body" idx="1"/>
          </p:nvPr>
        </p:nvSpPr>
        <p:spPr/>
        <p:txBody>
          <a:bodyPr/>
          <a:lstStyle/>
          <a:p>
            <a:pPr eaLnBrk="1" hangingPunct="1"/>
            <a:r>
              <a:rPr lang="en-US" altLang="en-US" sz="2000" dirty="0" smtClean="0"/>
              <a:t>HL7 adheres to ANSI’s Essential Requirements (you can find these on the HL7 website under Resources/Procedures/ANSI Essential requirements)</a:t>
            </a:r>
          </a:p>
          <a:p>
            <a:pPr eaLnBrk="1" hangingPunct="1"/>
            <a:r>
              <a:rPr lang="en-US" altLang="en-US" sz="2000" dirty="0" smtClean="0"/>
              <a:t>Our specific procedures are documented in the Governance and Operations Manual (GOM) and the HL7 Essential Requirements (HL7 ER). Both are found on the HL7 website under Resources/Procedures.</a:t>
            </a:r>
          </a:p>
          <a:p>
            <a:pPr eaLnBrk="1" hangingPunct="1"/>
            <a:r>
              <a:rPr lang="en-US" altLang="en-US" sz="2000" dirty="0" smtClean="0"/>
              <a:t>Rules for non-normative ballots are provided in the GOM while the HL7 ER documents rules for normative ballots</a:t>
            </a:r>
          </a:p>
          <a:p>
            <a:pPr eaLnBrk="1" hangingPunct="1"/>
            <a:r>
              <a:rPr lang="en-US" altLang="en-US" sz="2000" dirty="0" smtClean="0"/>
              <a:t>Contact Karen Van </a:t>
            </a:r>
            <a:r>
              <a:rPr lang="en-US" altLang="en-US" sz="2000" dirty="0" err="1" smtClean="0"/>
              <a:t>Hentenryck</a:t>
            </a:r>
            <a:r>
              <a:rPr lang="en-US" altLang="en-US" sz="2000" dirty="0" smtClean="0"/>
              <a:t> (staff) for questions related to ANSI; Karen or Lynn </a:t>
            </a:r>
            <a:r>
              <a:rPr lang="en-US" altLang="en-US" sz="2000" dirty="0" err="1" smtClean="0"/>
              <a:t>Laakso</a:t>
            </a:r>
            <a:r>
              <a:rPr lang="en-US" altLang="en-US" sz="2000" dirty="0" smtClean="0"/>
              <a:t> can answer questions related to ballot processes.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4"/>
          <p:cNvSpPr>
            <a:spLocks noGrp="1"/>
          </p:cNvSpPr>
          <p:nvPr>
            <p:ph type="sldNum" sz="quarter" idx="11"/>
          </p:nvPr>
        </p:nvSpPr>
        <p:spPr>
          <a:noFill/>
        </p:spPr>
        <p:txBody>
          <a:bodyPr/>
          <a:lstStyle/>
          <a:p>
            <a:fld id="{25F567DC-463B-42BA-BA04-C8ADE1612FFA}" type="slidenum">
              <a:rPr lang="en-US" altLang="en-US" smtClean="0"/>
              <a:pPr/>
              <a:t>2</a:t>
            </a:fld>
            <a:endParaRPr lang="en-US" altLang="en-US" smtClean="0"/>
          </a:p>
        </p:txBody>
      </p:sp>
      <p:sp>
        <p:nvSpPr>
          <p:cNvPr id="5123" name="Rectangle 2"/>
          <p:cNvSpPr>
            <a:spLocks noGrp="1" noChangeArrowheads="1"/>
          </p:cNvSpPr>
          <p:nvPr>
            <p:ph type="title"/>
          </p:nvPr>
        </p:nvSpPr>
        <p:spPr>
          <a:xfrm>
            <a:off x="304800" y="1828800"/>
            <a:ext cx="8382000" cy="3733800"/>
          </a:xfrm>
        </p:spPr>
        <p:txBody>
          <a:bodyPr/>
          <a:lstStyle/>
          <a:p>
            <a:pPr algn="ctr" eaLnBrk="1" hangingPunct="1"/>
            <a:r>
              <a:rPr lang="en-US" altLang="en-US" sz="5000" dirty="0" smtClean="0">
                <a:solidFill>
                  <a:schemeClr val="tx1"/>
                </a:solidFill>
              </a:rPr>
              <a:t>Congratulations</a:t>
            </a:r>
            <a:br>
              <a:rPr lang="en-US" altLang="en-US" sz="5000" dirty="0" smtClean="0">
                <a:solidFill>
                  <a:schemeClr val="tx1"/>
                </a:solidFill>
              </a:rPr>
            </a:br>
            <a:r>
              <a:rPr lang="en-US" altLang="en-US" sz="5000" dirty="0" smtClean="0">
                <a:solidFill>
                  <a:schemeClr val="tx1"/>
                </a:solidFill>
              </a:rPr>
              <a:t>on your election!</a:t>
            </a:r>
            <a:br>
              <a:rPr lang="en-US" altLang="en-US" sz="5000" dirty="0" smtClean="0">
                <a:solidFill>
                  <a:schemeClr val="tx1"/>
                </a:solidFill>
              </a:rPr>
            </a:br>
            <a:r>
              <a:rPr lang="en-US" altLang="en-US" sz="5000" dirty="0" smtClean="0">
                <a:solidFill>
                  <a:schemeClr val="tx1"/>
                </a:solidFill>
              </a:rPr>
              <a:t>Thank you for your willingness to serve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4"/>
          <p:cNvSpPr>
            <a:spLocks noGrp="1"/>
          </p:cNvSpPr>
          <p:nvPr>
            <p:ph type="sldNum" sz="quarter" idx="11"/>
          </p:nvPr>
        </p:nvSpPr>
        <p:spPr>
          <a:noFill/>
        </p:spPr>
        <p:txBody>
          <a:bodyPr/>
          <a:lstStyle/>
          <a:p>
            <a:fld id="{0FA558F8-F111-4F5A-B8C3-5A9F893DC1F9}" type="slidenum">
              <a:rPr lang="en-US" altLang="en-US" smtClean="0"/>
              <a:pPr/>
              <a:t>20</a:t>
            </a:fld>
            <a:endParaRPr lang="en-US" altLang="en-US" smtClean="0"/>
          </a:p>
        </p:txBody>
      </p:sp>
      <p:sp>
        <p:nvSpPr>
          <p:cNvPr id="34819" name="Rectangle 2"/>
          <p:cNvSpPr>
            <a:spLocks noGrp="1" noChangeArrowheads="1"/>
          </p:cNvSpPr>
          <p:nvPr>
            <p:ph type="title"/>
          </p:nvPr>
        </p:nvSpPr>
        <p:spPr/>
        <p:txBody>
          <a:bodyPr/>
          <a:lstStyle/>
          <a:p>
            <a:pPr eaLnBrk="1" hangingPunct="1"/>
            <a:r>
              <a:rPr lang="en-US" altLang="en-US" dirty="0" smtClean="0">
                <a:solidFill>
                  <a:schemeClr val="bg2"/>
                </a:solidFill>
              </a:rPr>
              <a:t>Persuasive</a:t>
            </a:r>
          </a:p>
        </p:txBody>
      </p:sp>
      <p:sp>
        <p:nvSpPr>
          <p:cNvPr id="34820" name="Rectangle 3"/>
          <p:cNvSpPr>
            <a:spLocks noGrp="1" noChangeArrowheads="1"/>
          </p:cNvSpPr>
          <p:nvPr>
            <p:ph type="body" idx="1"/>
          </p:nvPr>
        </p:nvSpPr>
        <p:spPr/>
        <p:txBody>
          <a:bodyPr/>
          <a:lstStyle/>
          <a:p>
            <a:pPr eaLnBrk="1" hangingPunct="1"/>
            <a:r>
              <a:rPr lang="en-US" altLang="en-US" smtClean="0"/>
              <a:t>Means that your WG agrees that the negative balloter has a persuasive argument and will agree to the change</a:t>
            </a:r>
          </a:p>
          <a:p>
            <a:pPr eaLnBrk="1" hangingPunct="1"/>
            <a:r>
              <a:rPr lang="en-US" altLang="en-US" smtClean="0"/>
              <a:t>May require a substantive change to the standard and thus a re-ballot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4"/>
          <p:cNvSpPr>
            <a:spLocks noGrp="1"/>
          </p:cNvSpPr>
          <p:nvPr>
            <p:ph type="sldNum" sz="quarter" idx="11"/>
          </p:nvPr>
        </p:nvSpPr>
        <p:spPr>
          <a:noFill/>
        </p:spPr>
        <p:txBody>
          <a:bodyPr/>
          <a:lstStyle/>
          <a:p>
            <a:fld id="{E4CAB98B-CF31-42A4-BB83-AE9DC6A21B5E}" type="slidenum">
              <a:rPr lang="en-US" altLang="en-US" smtClean="0"/>
              <a:pPr/>
              <a:t>21</a:t>
            </a:fld>
            <a:endParaRPr lang="en-US" altLang="en-US" smtClean="0"/>
          </a:p>
        </p:txBody>
      </p:sp>
      <p:sp>
        <p:nvSpPr>
          <p:cNvPr id="35843" name="Rectangle 2"/>
          <p:cNvSpPr>
            <a:spLocks noGrp="1" noChangeArrowheads="1"/>
          </p:cNvSpPr>
          <p:nvPr>
            <p:ph type="title"/>
          </p:nvPr>
        </p:nvSpPr>
        <p:spPr>
          <a:xfrm>
            <a:off x="1676400" y="617538"/>
            <a:ext cx="7267575" cy="830262"/>
          </a:xfrm>
        </p:spPr>
        <p:txBody>
          <a:bodyPr/>
          <a:lstStyle/>
          <a:p>
            <a:pPr eaLnBrk="1" hangingPunct="1"/>
            <a:r>
              <a:rPr lang="en-US" altLang="en-US" dirty="0" smtClean="0">
                <a:solidFill>
                  <a:schemeClr val="bg2"/>
                </a:solidFill>
              </a:rPr>
              <a:t>Non-Persuasive</a:t>
            </a:r>
          </a:p>
        </p:txBody>
      </p:sp>
      <p:sp>
        <p:nvSpPr>
          <p:cNvPr id="35844" name="Rectangle 3"/>
          <p:cNvSpPr>
            <a:spLocks noGrp="1" noChangeArrowheads="1"/>
          </p:cNvSpPr>
          <p:nvPr>
            <p:ph type="body" idx="1"/>
          </p:nvPr>
        </p:nvSpPr>
        <p:spPr>
          <a:xfrm>
            <a:off x="685800" y="2209800"/>
            <a:ext cx="7772400" cy="4114800"/>
          </a:xfrm>
        </p:spPr>
        <p:txBody>
          <a:bodyPr/>
          <a:lstStyle/>
          <a:p>
            <a:pPr eaLnBrk="1" hangingPunct="1"/>
            <a:r>
              <a:rPr lang="en-US" altLang="en-US" sz="2800" dirty="0" smtClean="0"/>
              <a:t>Use with discretion</a:t>
            </a:r>
          </a:p>
          <a:p>
            <a:pPr lvl="1" eaLnBrk="1" hangingPunct="1"/>
            <a:r>
              <a:rPr lang="en-US" altLang="en-US" sz="2400" dirty="0" smtClean="0"/>
              <a:t>Attempt to contact the voter before you declare their vote non-persuasive</a:t>
            </a:r>
          </a:p>
          <a:p>
            <a:pPr lvl="1" eaLnBrk="1" hangingPunct="1"/>
            <a:r>
              <a:rPr lang="en-US" altLang="en-US" sz="2400" dirty="0" smtClean="0"/>
              <a:t>Correcting a problem (e.g. typo) in effect makes the negative vote non-persuasive</a:t>
            </a:r>
          </a:p>
          <a:p>
            <a:pPr lvl="1" eaLnBrk="1" hangingPunct="1"/>
            <a:r>
              <a:rPr lang="en-US" altLang="en-US" sz="2400" dirty="0" smtClean="0"/>
              <a:t>In all cases, the voter must be informed of the WG’s action</a:t>
            </a:r>
          </a:p>
          <a:p>
            <a:pPr lvl="1" eaLnBrk="1" hangingPunct="1"/>
            <a:r>
              <a:rPr lang="en-US" altLang="en-US" sz="2400" dirty="0" smtClean="0"/>
              <a:t>Use the web ballot workspace to track progress and notify all balloters (and HQ) simultaneously of the outcome</a:t>
            </a:r>
          </a:p>
          <a:p>
            <a:pPr lvl="1" eaLnBrk="1" hangingPunct="1">
              <a:buFont typeface="Wingdings" pitchFamily="2" charset="2"/>
              <a:buNone/>
            </a:pPr>
            <a:endParaRPr lang="en-US" altLang="en-US" sz="24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4"/>
          <p:cNvSpPr>
            <a:spLocks noGrp="1"/>
          </p:cNvSpPr>
          <p:nvPr>
            <p:ph type="sldNum" sz="quarter" idx="11"/>
          </p:nvPr>
        </p:nvSpPr>
        <p:spPr>
          <a:noFill/>
        </p:spPr>
        <p:txBody>
          <a:bodyPr/>
          <a:lstStyle/>
          <a:p>
            <a:fld id="{6FC45616-5541-47D4-A585-A31F444E792B}" type="slidenum">
              <a:rPr lang="en-US" altLang="en-US" smtClean="0"/>
              <a:pPr/>
              <a:t>22</a:t>
            </a:fld>
            <a:endParaRPr lang="en-US" altLang="en-US" smtClean="0"/>
          </a:p>
        </p:txBody>
      </p:sp>
      <p:sp>
        <p:nvSpPr>
          <p:cNvPr id="36867" name="Rectangle 2"/>
          <p:cNvSpPr>
            <a:spLocks noGrp="1" noChangeArrowheads="1"/>
          </p:cNvSpPr>
          <p:nvPr>
            <p:ph type="title"/>
          </p:nvPr>
        </p:nvSpPr>
        <p:spPr/>
        <p:txBody>
          <a:bodyPr/>
          <a:lstStyle/>
          <a:p>
            <a:pPr eaLnBrk="1" hangingPunct="1"/>
            <a:r>
              <a:rPr lang="en-US" altLang="en-US" dirty="0" smtClean="0">
                <a:solidFill>
                  <a:schemeClr val="bg2"/>
                </a:solidFill>
              </a:rPr>
              <a:t>Not Related</a:t>
            </a:r>
          </a:p>
        </p:txBody>
      </p:sp>
      <p:sp>
        <p:nvSpPr>
          <p:cNvPr id="36868" name="Rectangle 3"/>
          <p:cNvSpPr>
            <a:spLocks noGrp="1" noChangeArrowheads="1"/>
          </p:cNvSpPr>
          <p:nvPr>
            <p:ph type="body" idx="1"/>
          </p:nvPr>
        </p:nvSpPr>
        <p:spPr/>
        <p:txBody>
          <a:bodyPr/>
          <a:lstStyle/>
          <a:p>
            <a:pPr eaLnBrk="1" hangingPunct="1"/>
            <a:r>
              <a:rPr lang="en-US" altLang="en-US" smtClean="0"/>
              <a:t>Means that the WG believes that the negative comment is outside the scope of the current document or ballot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1"/>
          </p:nvPr>
        </p:nvSpPr>
        <p:spPr>
          <a:noFill/>
        </p:spPr>
        <p:txBody>
          <a:bodyPr/>
          <a:lstStyle/>
          <a:p>
            <a:fld id="{5E12048A-C969-42F1-8082-E49511AAB338}" type="slidenum">
              <a:rPr lang="en-US" altLang="en-US" smtClean="0"/>
              <a:pPr/>
              <a:t>23</a:t>
            </a:fld>
            <a:endParaRPr lang="en-US" altLang="en-US" smtClean="0"/>
          </a:p>
        </p:txBody>
      </p:sp>
      <p:sp>
        <p:nvSpPr>
          <p:cNvPr id="37891" name="Rectangle 2"/>
          <p:cNvSpPr>
            <a:spLocks noGrp="1" noChangeArrowheads="1"/>
          </p:cNvSpPr>
          <p:nvPr>
            <p:ph type="title"/>
          </p:nvPr>
        </p:nvSpPr>
        <p:spPr>
          <a:xfrm>
            <a:off x="1676400" y="228600"/>
            <a:ext cx="7267575" cy="762000"/>
          </a:xfrm>
        </p:spPr>
        <p:txBody>
          <a:bodyPr/>
          <a:lstStyle/>
          <a:p>
            <a:pPr eaLnBrk="1" hangingPunct="1"/>
            <a:r>
              <a:rPr lang="en-US" altLang="en-US" sz="4000" dirty="0" smtClean="0">
                <a:solidFill>
                  <a:schemeClr val="bg2"/>
                </a:solidFill>
              </a:rPr>
              <a:t>Ballot Desktop – Tally Tab</a:t>
            </a:r>
          </a:p>
        </p:txBody>
      </p:sp>
      <p:pic>
        <p:nvPicPr>
          <p:cNvPr id="37892" name="Picture 3"/>
          <p:cNvPicPr>
            <a:picLocks noChangeAspect="1" noChangeArrowheads="1"/>
          </p:cNvPicPr>
          <p:nvPr/>
        </p:nvPicPr>
        <p:blipFill>
          <a:blip r:embed="rId3" cstate="print"/>
          <a:srcRect/>
          <a:stretch>
            <a:fillRect/>
          </a:stretch>
        </p:blipFill>
        <p:spPr bwMode="auto">
          <a:xfrm>
            <a:off x="1093788" y="1885950"/>
            <a:ext cx="6526212" cy="4895850"/>
          </a:xfrm>
          <a:prstGeom prst="rect">
            <a:avLst/>
          </a:prstGeom>
          <a:noFill/>
          <a:ln w="9525">
            <a:noFill/>
            <a:miter lim="800000"/>
            <a:headEnd/>
            <a:tailEnd/>
          </a:ln>
        </p:spPr>
      </p:pic>
      <p:sp>
        <p:nvSpPr>
          <p:cNvPr id="37893" name="Text Box 4"/>
          <p:cNvSpPr txBox="1">
            <a:spLocks noChangeArrowheads="1"/>
          </p:cNvSpPr>
          <p:nvPr/>
        </p:nvSpPr>
        <p:spPr bwMode="auto">
          <a:xfrm>
            <a:off x="1752600" y="1219200"/>
            <a:ext cx="7162800" cy="366713"/>
          </a:xfrm>
          <a:prstGeom prst="rect">
            <a:avLst/>
          </a:prstGeom>
          <a:noFill/>
          <a:ln w="9525">
            <a:noFill/>
            <a:miter lim="800000"/>
            <a:headEnd/>
            <a:tailEnd/>
          </a:ln>
        </p:spPr>
        <p:txBody>
          <a:bodyPr>
            <a:spAutoFit/>
          </a:bodyPr>
          <a:lstStyle/>
          <a:p>
            <a:pPr>
              <a:spcBef>
                <a:spcPct val="50000"/>
              </a:spcBef>
            </a:pPr>
            <a:r>
              <a:rPr lang="en-US" altLang="en-US" sz="1800">
                <a:hlinkClick r:id="rId4"/>
              </a:rPr>
              <a:t>http://www.hl7.org/ctl.cfm?action=ballots.home</a:t>
            </a:r>
            <a:r>
              <a:rPr lang="en-US" altLang="en-US" sz="1800"/>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4"/>
          <p:cNvSpPr>
            <a:spLocks noGrp="1"/>
          </p:cNvSpPr>
          <p:nvPr>
            <p:ph type="sldNum" sz="quarter" idx="11"/>
          </p:nvPr>
        </p:nvSpPr>
        <p:spPr>
          <a:noFill/>
        </p:spPr>
        <p:txBody>
          <a:bodyPr/>
          <a:lstStyle/>
          <a:p>
            <a:fld id="{C7BD4794-8FD4-4586-B07D-CF7DEC1B17DB}" type="slidenum">
              <a:rPr lang="en-US" altLang="en-US" smtClean="0"/>
              <a:pPr/>
              <a:t>24</a:t>
            </a:fld>
            <a:endParaRPr lang="en-US" altLang="en-US" smtClean="0"/>
          </a:p>
        </p:txBody>
      </p:sp>
      <p:sp>
        <p:nvSpPr>
          <p:cNvPr id="38915" name="Rectangle 2"/>
          <p:cNvSpPr>
            <a:spLocks noGrp="1" noChangeArrowheads="1"/>
          </p:cNvSpPr>
          <p:nvPr>
            <p:ph type="title"/>
          </p:nvPr>
        </p:nvSpPr>
        <p:spPr/>
        <p:txBody>
          <a:bodyPr/>
          <a:lstStyle/>
          <a:p>
            <a:pPr eaLnBrk="1" hangingPunct="1"/>
            <a:r>
              <a:rPr lang="en-US" altLang="en-US" sz="4000" dirty="0" smtClean="0">
                <a:solidFill>
                  <a:schemeClr val="bg2"/>
                </a:solidFill>
              </a:rPr>
              <a:t>Ballot Desktop</a:t>
            </a:r>
          </a:p>
        </p:txBody>
      </p:sp>
      <p:sp>
        <p:nvSpPr>
          <p:cNvPr id="38916" name="Rectangle 3"/>
          <p:cNvSpPr>
            <a:spLocks noGrp="1" noChangeArrowheads="1"/>
          </p:cNvSpPr>
          <p:nvPr>
            <p:ph type="body" idx="1"/>
          </p:nvPr>
        </p:nvSpPr>
        <p:spPr>
          <a:xfrm>
            <a:off x="685800" y="2133600"/>
            <a:ext cx="7772400" cy="4114800"/>
          </a:xfrm>
        </p:spPr>
        <p:txBody>
          <a:bodyPr/>
          <a:lstStyle/>
          <a:p>
            <a:pPr eaLnBrk="1" hangingPunct="1"/>
            <a:r>
              <a:rPr lang="en-US" altLang="en-US" sz="2800" dirty="0" smtClean="0"/>
              <a:t>Review highlights to manage follow up</a:t>
            </a:r>
          </a:p>
          <a:p>
            <a:pPr lvl="1" eaLnBrk="1" hangingPunct="1"/>
            <a:r>
              <a:rPr lang="en-US" altLang="en-US" sz="2400" dirty="0" smtClean="0">
                <a:solidFill>
                  <a:srgbClr val="FF0000"/>
                </a:solidFill>
              </a:rPr>
              <a:t>Red</a:t>
            </a:r>
            <a:r>
              <a:rPr lang="en-US" altLang="en-US" sz="2400" dirty="0" smtClean="0"/>
              <a:t> highlight means that the person is negative voter who has not withdrawn and who has not yet been notified of the status of their negative vote. </a:t>
            </a:r>
          </a:p>
          <a:p>
            <a:pPr lvl="1" eaLnBrk="1" hangingPunct="1"/>
            <a:r>
              <a:rPr lang="en-US" altLang="en-US" sz="2400" dirty="0" smtClean="0">
                <a:solidFill>
                  <a:srgbClr val="FFFF00"/>
                </a:solidFill>
              </a:rPr>
              <a:t>Yellow</a:t>
            </a:r>
            <a:r>
              <a:rPr lang="en-US" altLang="en-US" sz="2400" dirty="0" smtClean="0"/>
              <a:t> highlight means the person has withdrawn but has not been notified of the disposition of the negative vote.  Send them an e-mail and copy Karen </a:t>
            </a:r>
            <a:r>
              <a:rPr lang="en-US" altLang="en-US" sz="2400" dirty="0" err="1" smtClean="0"/>
              <a:t>VanHentenryck</a:t>
            </a:r>
            <a:r>
              <a:rPr lang="en-US" altLang="en-US" sz="2400" dirty="0" smtClean="0"/>
              <a:t> and Lynn </a:t>
            </a:r>
            <a:r>
              <a:rPr lang="en-US" altLang="en-US" sz="2400" smtClean="0"/>
              <a:t>Laakso.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3"/>
          <p:cNvSpPr>
            <a:spLocks noGrp="1"/>
          </p:cNvSpPr>
          <p:nvPr>
            <p:ph type="sldNum" sz="quarter" idx="11"/>
          </p:nvPr>
        </p:nvSpPr>
        <p:spPr>
          <a:noFill/>
        </p:spPr>
        <p:txBody>
          <a:bodyPr/>
          <a:lstStyle/>
          <a:p>
            <a:fld id="{990B54AA-27BB-4A93-AE12-FAF7D4BEBD5E}" type="slidenum">
              <a:rPr lang="en-US" altLang="en-US" smtClean="0"/>
              <a:pPr/>
              <a:t>25</a:t>
            </a:fld>
            <a:endParaRPr lang="en-US" altLang="en-US" smtClean="0"/>
          </a:p>
        </p:txBody>
      </p:sp>
      <p:sp>
        <p:nvSpPr>
          <p:cNvPr id="39939" name="Rectangle 4"/>
          <p:cNvSpPr>
            <a:spLocks noGrp="1" noChangeArrowheads="1"/>
          </p:cNvSpPr>
          <p:nvPr>
            <p:ph type="title"/>
          </p:nvPr>
        </p:nvSpPr>
        <p:spPr/>
        <p:txBody>
          <a:bodyPr/>
          <a:lstStyle/>
          <a:p>
            <a:pPr eaLnBrk="1" hangingPunct="1"/>
            <a:r>
              <a:rPr lang="en-US" altLang="en-US" sz="3600" dirty="0" smtClean="0">
                <a:solidFill>
                  <a:schemeClr val="bg2"/>
                </a:solidFill>
              </a:rPr>
              <a:t>Notification and Withdrawal</a:t>
            </a:r>
          </a:p>
        </p:txBody>
      </p:sp>
      <p:pic>
        <p:nvPicPr>
          <p:cNvPr id="39940" name="Picture 5"/>
          <p:cNvPicPr>
            <a:picLocks noChangeAspect="1" noChangeArrowheads="1"/>
          </p:cNvPicPr>
          <p:nvPr/>
        </p:nvPicPr>
        <p:blipFill>
          <a:blip r:embed="rId2" cstate="print"/>
          <a:srcRect/>
          <a:stretch>
            <a:fillRect/>
          </a:stretch>
        </p:blipFill>
        <p:spPr bwMode="auto">
          <a:xfrm>
            <a:off x="1219200" y="1881188"/>
            <a:ext cx="6535738" cy="49006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4"/>
          <p:cNvSpPr>
            <a:spLocks noGrp="1"/>
          </p:cNvSpPr>
          <p:nvPr>
            <p:ph type="sldNum" sz="quarter" idx="11"/>
          </p:nvPr>
        </p:nvSpPr>
        <p:spPr>
          <a:noFill/>
        </p:spPr>
        <p:txBody>
          <a:bodyPr/>
          <a:lstStyle/>
          <a:p>
            <a:fld id="{55226E16-EFF7-4B4E-8CD6-95E23B4DD44A}" type="slidenum">
              <a:rPr lang="en-US" altLang="en-US" smtClean="0"/>
              <a:pPr/>
              <a:t>26</a:t>
            </a:fld>
            <a:endParaRPr lang="en-US" altLang="en-US" smtClean="0"/>
          </a:p>
        </p:txBody>
      </p:sp>
      <p:sp>
        <p:nvSpPr>
          <p:cNvPr id="40963" name="Rectangle 2"/>
          <p:cNvSpPr>
            <a:spLocks noGrp="1" noChangeArrowheads="1"/>
          </p:cNvSpPr>
          <p:nvPr>
            <p:ph type="title"/>
          </p:nvPr>
        </p:nvSpPr>
        <p:spPr/>
        <p:txBody>
          <a:bodyPr/>
          <a:lstStyle/>
          <a:p>
            <a:pPr eaLnBrk="1" hangingPunct="1"/>
            <a:r>
              <a:rPr lang="en-US" altLang="en-US" dirty="0" smtClean="0">
                <a:solidFill>
                  <a:schemeClr val="bg2"/>
                </a:solidFill>
              </a:rPr>
              <a:t>PBS Metrics Reports</a:t>
            </a:r>
          </a:p>
        </p:txBody>
      </p:sp>
      <p:sp>
        <p:nvSpPr>
          <p:cNvPr id="40964" name="Rectangle 3"/>
          <p:cNvSpPr>
            <a:spLocks noGrp="1" noChangeArrowheads="1"/>
          </p:cNvSpPr>
          <p:nvPr>
            <p:ph type="body" idx="1"/>
          </p:nvPr>
        </p:nvSpPr>
        <p:spPr>
          <a:xfrm>
            <a:off x="533400" y="2133600"/>
            <a:ext cx="7772400" cy="4114800"/>
          </a:xfrm>
        </p:spPr>
        <p:txBody>
          <a:bodyPr/>
          <a:lstStyle/>
          <a:p>
            <a:pPr eaLnBrk="1" hangingPunct="1"/>
            <a:r>
              <a:rPr lang="en-US" altLang="en-US" smtClean="0"/>
              <a:t>Are provided to allow WGs to track the status of their ballots and keep work moving forward</a:t>
            </a:r>
          </a:p>
          <a:p>
            <a:pPr eaLnBrk="1" hangingPunct="1"/>
            <a:r>
              <a:rPr lang="en-US" altLang="en-US" smtClean="0"/>
              <a:t>Go to the work group’s page on the website and click on Reports (let’s look at Orders and Observations)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Co-Chair handbook</a:t>
            </a:r>
          </a:p>
          <a:p>
            <a:r>
              <a:rPr lang="en-US" dirty="0" smtClean="0"/>
              <a:t>Ballot made easy</a:t>
            </a:r>
          </a:p>
          <a:p>
            <a:r>
              <a:rPr lang="en-US" dirty="0" smtClean="0"/>
              <a:t>GOM</a:t>
            </a:r>
          </a:p>
          <a:p>
            <a:r>
              <a:rPr lang="en-US" dirty="0" smtClean="0"/>
              <a:t>HL7 </a:t>
            </a:r>
            <a:r>
              <a:rPr lang="en-US" smtClean="0"/>
              <a:t>Essential Requirements</a:t>
            </a:r>
            <a:endParaRPr lang="en-US" dirty="0"/>
          </a:p>
        </p:txBody>
      </p:sp>
      <p:sp>
        <p:nvSpPr>
          <p:cNvPr id="3" name="Title 2"/>
          <p:cNvSpPr>
            <a:spLocks noGrp="1"/>
          </p:cNvSpPr>
          <p:nvPr>
            <p:ph type="title"/>
          </p:nvPr>
        </p:nvSpPr>
        <p:spPr/>
        <p:txBody>
          <a:bodyPr/>
          <a:lstStyle/>
          <a:p>
            <a:r>
              <a:rPr lang="en-US" dirty="0" smtClean="0">
                <a:solidFill>
                  <a:schemeClr val="tx1"/>
                </a:solidFill>
              </a:rPr>
              <a:t>Other Resources</a:t>
            </a:r>
            <a:endParaRPr lang="en-US" dirty="0">
              <a:solidFill>
                <a:schemeClr val="tx1"/>
              </a:solidFill>
            </a:endParaRPr>
          </a:p>
        </p:txBody>
      </p:sp>
      <p:sp>
        <p:nvSpPr>
          <p:cNvPr id="4" name="Slide Number Placeholder 3"/>
          <p:cNvSpPr>
            <a:spLocks noGrp="1"/>
          </p:cNvSpPr>
          <p:nvPr>
            <p:ph type="sldNum" sz="quarter" idx="11"/>
          </p:nvPr>
        </p:nvSpPr>
        <p:spPr/>
        <p:txBody>
          <a:bodyPr/>
          <a:lstStyle/>
          <a:p>
            <a:pPr>
              <a:defRPr/>
            </a:pPr>
            <a:fld id="{CCEA4FD6-E7FC-4B2F-BD28-53D50D8E8FC3}" type="slidenum">
              <a:rPr lang="en-US" smtClean="0"/>
              <a:pPr>
                <a:defRPr/>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4"/>
          <p:cNvSpPr>
            <a:spLocks noGrp="1"/>
          </p:cNvSpPr>
          <p:nvPr>
            <p:ph type="sldNum" sz="quarter" idx="11"/>
          </p:nvPr>
        </p:nvSpPr>
        <p:spPr>
          <a:noFill/>
        </p:spPr>
        <p:txBody>
          <a:bodyPr/>
          <a:lstStyle/>
          <a:p>
            <a:fld id="{054C2DF6-8D08-4736-BA7B-B7834C97D895}" type="slidenum">
              <a:rPr lang="en-US" altLang="en-US" smtClean="0"/>
              <a:pPr/>
              <a:t>28</a:t>
            </a:fld>
            <a:endParaRPr lang="en-US" altLang="en-US" smtClean="0"/>
          </a:p>
        </p:txBody>
      </p:sp>
      <p:sp>
        <p:nvSpPr>
          <p:cNvPr id="45059" name="Rectangle 2"/>
          <p:cNvSpPr>
            <a:spLocks noGrp="1" noChangeArrowheads="1"/>
          </p:cNvSpPr>
          <p:nvPr>
            <p:ph type="title"/>
          </p:nvPr>
        </p:nvSpPr>
        <p:spPr>
          <a:xfrm>
            <a:off x="1676400" y="846138"/>
            <a:ext cx="7267575" cy="754062"/>
          </a:xfrm>
        </p:spPr>
        <p:txBody>
          <a:bodyPr/>
          <a:lstStyle/>
          <a:p>
            <a:pPr eaLnBrk="1" hangingPunct="1"/>
            <a:r>
              <a:rPr lang="en-US" altLang="en-US" sz="3800" dirty="0" smtClean="0">
                <a:solidFill>
                  <a:schemeClr val="bg2"/>
                </a:solidFill>
              </a:rPr>
              <a:t>Other Things to Think About</a:t>
            </a:r>
          </a:p>
        </p:txBody>
      </p:sp>
      <p:sp>
        <p:nvSpPr>
          <p:cNvPr id="45060" name="Rectangle 3"/>
          <p:cNvSpPr>
            <a:spLocks noGrp="1" noChangeArrowheads="1"/>
          </p:cNvSpPr>
          <p:nvPr>
            <p:ph type="body" idx="1"/>
          </p:nvPr>
        </p:nvSpPr>
        <p:spPr>
          <a:xfrm>
            <a:off x="381000" y="2133600"/>
            <a:ext cx="8574088" cy="4495800"/>
          </a:xfrm>
        </p:spPr>
        <p:txBody>
          <a:bodyPr/>
          <a:lstStyle/>
          <a:p>
            <a:pPr eaLnBrk="1" hangingPunct="1"/>
            <a:r>
              <a:rPr lang="en-US" altLang="en-US" sz="2400" smtClean="0"/>
              <a:t>Avoid U.S. Centricity... HL7 has an International Scope (and a growing number of International Affiliates.)</a:t>
            </a:r>
          </a:p>
          <a:p>
            <a:pPr eaLnBrk="1" hangingPunct="1"/>
            <a:r>
              <a:rPr lang="en-US" altLang="en-US" sz="2400" smtClean="0"/>
              <a:t>Recognize cultural differences and diversities</a:t>
            </a:r>
          </a:p>
          <a:p>
            <a:pPr lvl="1" eaLnBrk="1" hangingPunct="1"/>
            <a:r>
              <a:rPr lang="en-US" altLang="en-US" sz="2000" smtClean="0"/>
              <a:t>Country</a:t>
            </a:r>
          </a:p>
          <a:p>
            <a:pPr lvl="1" eaLnBrk="1" hangingPunct="1"/>
            <a:r>
              <a:rPr lang="en-US" altLang="en-US" sz="2000" smtClean="0"/>
              <a:t>Role (technical vs. clinical vs. academic vs. etc.)</a:t>
            </a:r>
          </a:p>
          <a:p>
            <a:pPr eaLnBrk="1" hangingPunct="1"/>
            <a:r>
              <a:rPr lang="en-US" altLang="en-US" sz="2400" smtClean="0"/>
              <a:t>Everybody has a point of view and reasons for that point of view. Strive to understand before you react.</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1"/>
          <p:cNvSpPr>
            <a:spLocks noGrp="1"/>
          </p:cNvSpPr>
          <p:nvPr>
            <p:ph idx="1"/>
          </p:nvPr>
        </p:nvSpPr>
        <p:spPr/>
        <p:txBody>
          <a:bodyPr/>
          <a:lstStyle/>
          <a:p>
            <a:r>
              <a:rPr lang="en-US" smtClean="0"/>
              <a:t>Check out the staff at:</a:t>
            </a:r>
          </a:p>
          <a:p>
            <a:pPr>
              <a:buFont typeface="Wingdings" pitchFamily="2" charset="2"/>
              <a:buNone/>
            </a:pPr>
            <a:r>
              <a:rPr lang="en-US" smtClean="0"/>
              <a:t>http://www.hl7.org/about/hl7staff.cfm</a:t>
            </a:r>
          </a:p>
        </p:txBody>
      </p:sp>
      <p:sp>
        <p:nvSpPr>
          <p:cNvPr id="46083" name="Title 2"/>
          <p:cNvSpPr>
            <a:spLocks noGrp="1"/>
          </p:cNvSpPr>
          <p:nvPr>
            <p:ph type="title"/>
          </p:nvPr>
        </p:nvSpPr>
        <p:spPr/>
        <p:txBody>
          <a:bodyPr/>
          <a:lstStyle/>
          <a:p>
            <a:r>
              <a:rPr lang="en-US" dirty="0" smtClean="0">
                <a:solidFill>
                  <a:schemeClr val="bg2"/>
                </a:solidFill>
              </a:rPr>
              <a:t>Staff</a:t>
            </a:r>
          </a:p>
        </p:txBody>
      </p:sp>
      <p:sp>
        <p:nvSpPr>
          <p:cNvPr id="46084" name="Slide Number Placeholder 3"/>
          <p:cNvSpPr>
            <a:spLocks noGrp="1"/>
          </p:cNvSpPr>
          <p:nvPr>
            <p:ph type="sldNum" sz="quarter" idx="11"/>
          </p:nvPr>
        </p:nvSpPr>
        <p:spPr>
          <a:noFill/>
        </p:spPr>
        <p:txBody>
          <a:bodyPr/>
          <a:lstStyle/>
          <a:p>
            <a:fld id="{F7290581-D17D-497A-8B07-65DA3D2422E7}" type="slidenum">
              <a:rPr lang="en-US" smtClean="0"/>
              <a:pPr/>
              <a:t>29</a:t>
            </a:fld>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4"/>
          <p:cNvSpPr>
            <a:spLocks noGrp="1"/>
          </p:cNvSpPr>
          <p:nvPr>
            <p:ph type="sldNum" sz="quarter" idx="11"/>
          </p:nvPr>
        </p:nvSpPr>
        <p:spPr>
          <a:noFill/>
        </p:spPr>
        <p:txBody>
          <a:bodyPr/>
          <a:lstStyle/>
          <a:p>
            <a:fld id="{823CC0AD-871F-4D51-B654-6339551E39C9}" type="slidenum">
              <a:rPr lang="en-US" altLang="en-US" smtClean="0"/>
              <a:pPr/>
              <a:t>3</a:t>
            </a:fld>
            <a:endParaRPr lang="en-US" altLang="en-US" smtClean="0"/>
          </a:p>
        </p:txBody>
      </p:sp>
      <p:sp>
        <p:nvSpPr>
          <p:cNvPr id="15363" name="Rectangle 2"/>
          <p:cNvSpPr>
            <a:spLocks noGrp="1" noChangeArrowheads="1"/>
          </p:cNvSpPr>
          <p:nvPr>
            <p:ph type="title"/>
          </p:nvPr>
        </p:nvSpPr>
        <p:spPr/>
        <p:txBody>
          <a:bodyPr/>
          <a:lstStyle/>
          <a:p>
            <a:pPr eaLnBrk="1" hangingPunct="1"/>
            <a:r>
              <a:rPr lang="en-US" altLang="en-US" dirty="0" smtClean="0">
                <a:solidFill>
                  <a:schemeClr val="bg2"/>
                </a:solidFill>
              </a:rPr>
              <a:t>Why We’re Here</a:t>
            </a:r>
          </a:p>
        </p:txBody>
      </p:sp>
      <p:sp>
        <p:nvSpPr>
          <p:cNvPr id="15364" name="Rectangle 3"/>
          <p:cNvSpPr>
            <a:spLocks noGrp="1" noChangeArrowheads="1"/>
          </p:cNvSpPr>
          <p:nvPr>
            <p:ph type="body" idx="1"/>
          </p:nvPr>
        </p:nvSpPr>
        <p:spPr>
          <a:xfrm>
            <a:off x="457200" y="2286000"/>
            <a:ext cx="8496300" cy="3810000"/>
          </a:xfrm>
        </p:spPr>
        <p:txBody>
          <a:bodyPr/>
          <a:lstStyle/>
          <a:p>
            <a:pPr eaLnBrk="1" hangingPunct="1"/>
            <a:r>
              <a:rPr lang="en-US" altLang="en-US" sz="2800" dirty="0" smtClean="0"/>
              <a:t>Review how HL7 is organized</a:t>
            </a:r>
          </a:p>
          <a:p>
            <a:pPr eaLnBrk="1" hangingPunct="1"/>
            <a:r>
              <a:rPr lang="en-US" altLang="en-US" sz="2800" dirty="0" smtClean="0"/>
              <a:t>Review of co-chair responsibilities</a:t>
            </a:r>
          </a:p>
          <a:p>
            <a:pPr eaLnBrk="1" hangingPunct="1"/>
            <a:r>
              <a:rPr lang="en-US" altLang="en-US" sz="2800" dirty="0" smtClean="0"/>
              <a:t>Direct you to helpful resources</a:t>
            </a:r>
          </a:p>
          <a:p>
            <a:pPr eaLnBrk="1" hangingPunct="1"/>
            <a:r>
              <a:rPr lang="en-US" altLang="en-US" sz="2800" dirty="0" smtClean="0"/>
              <a:t>Answer any burning questions</a:t>
            </a:r>
          </a:p>
          <a:p>
            <a:pPr eaLnBrk="1" hangingPunct="1">
              <a:buFont typeface="Wingdings" pitchFamily="2" charset="2"/>
              <a:buNone/>
            </a:pPr>
            <a:endParaRPr lang="en-US" altLang="en-US" sz="28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4"/>
          <p:cNvSpPr>
            <a:spLocks noGrp="1"/>
          </p:cNvSpPr>
          <p:nvPr>
            <p:ph type="sldNum" sz="quarter" idx="11"/>
          </p:nvPr>
        </p:nvSpPr>
        <p:spPr>
          <a:noFill/>
        </p:spPr>
        <p:txBody>
          <a:bodyPr/>
          <a:lstStyle/>
          <a:p>
            <a:fld id="{1E548D05-9F63-4A28-9FFE-0324D320F9C4}" type="slidenum">
              <a:rPr lang="en-US" altLang="en-US" smtClean="0"/>
              <a:pPr/>
              <a:t>30</a:t>
            </a:fld>
            <a:endParaRPr lang="en-US" altLang="en-US" smtClean="0"/>
          </a:p>
        </p:txBody>
      </p:sp>
      <p:sp>
        <p:nvSpPr>
          <p:cNvPr id="47107" name="Rectangle 2"/>
          <p:cNvSpPr>
            <a:spLocks noGrp="1" noChangeArrowheads="1"/>
          </p:cNvSpPr>
          <p:nvPr>
            <p:ph type="title"/>
          </p:nvPr>
        </p:nvSpPr>
        <p:spPr>
          <a:xfrm>
            <a:off x="381000" y="2514600"/>
            <a:ext cx="8382000" cy="1981200"/>
          </a:xfrm>
        </p:spPr>
        <p:txBody>
          <a:bodyPr/>
          <a:lstStyle/>
          <a:p>
            <a:pPr algn="ctr" eaLnBrk="1" hangingPunct="1"/>
            <a:r>
              <a:rPr lang="en-US" altLang="en-US" sz="5000" dirty="0" smtClean="0">
                <a:solidFill>
                  <a:schemeClr val="bg2"/>
                </a:solidFill>
              </a:rPr>
              <a:t>How can we help you do your job?</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rot="10800000">
            <a:off x="0" y="5867400"/>
            <a:ext cx="9144000" cy="990600"/>
          </a:xfrm>
          <a:prstGeom prst="rect">
            <a:avLst/>
          </a:prstGeom>
          <a:gradFill flip="none" rotWithShape="1">
            <a:gsLst>
              <a:gs pos="0">
                <a:srgbClr val="BABCBE"/>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1524000"/>
          </a:xfrm>
          <a:prstGeom prst="rect">
            <a:avLst/>
          </a:prstGeom>
          <a:gradFill flip="none" rotWithShape="1">
            <a:gsLst>
              <a:gs pos="0">
                <a:srgbClr val="BABCBE"/>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3"/>
          <p:cNvSpPr>
            <a:spLocks noGrp="1"/>
          </p:cNvSpPr>
          <p:nvPr>
            <p:ph type="title"/>
          </p:nvPr>
        </p:nvSpPr>
        <p:spPr>
          <a:xfrm>
            <a:off x="76200" y="76200"/>
            <a:ext cx="8991600" cy="792162"/>
          </a:xfrm>
        </p:spPr>
        <p:txBody>
          <a:bodyPr>
            <a:normAutofit/>
          </a:bodyPr>
          <a:lstStyle/>
          <a:p>
            <a:r>
              <a:rPr lang="en-US" b="1" dirty="0">
                <a:solidFill>
                  <a:srgbClr val="000000"/>
                </a:solidFill>
              </a:rPr>
              <a:t> </a:t>
            </a:r>
            <a:r>
              <a:rPr lang="en-US" b="1" dirty="0" smtClean="0">
                <a:solidFill>
                  <a:srgbClr val="000000"/>
                </a:solidFill>
              </a:rPr>
              <a:t>     Organizational Chart</a:t>
            </a:r>
            <a:endParaRPr lang="en-US" b="1" dirty="0">
              <a:solidFill>
                <a:srgbClr val="000000"/>
              </a:solidFill>
            </a:endParaRPr>
          </a:p>
        </p:txBody>
      </p:sp>
      <p:pic>
        <p:nvPicPr>
          <p:cNvPr id="10" name="Content Placeholder 5" descr="HL7-International-Logo2.gif"/>
          <p:cNvPicPr>
            <a:picLocks noGrp="1" noChangeAspect="1"/>
          </p:cNvPicPr>
          <p:nvPr>
            <p:ph idx="1"/>
          </p:nvPr>
        </p:nvPicPr>
        <p:blipFill>
          <a:blip r:embed="rId2" cstate="print"/>
          <a:stretch>
            <a:fillRect/>
          </a:stretch>
        </p:blipFill>
        <p:spPr>
          <a:xfrm>
            <a:off x="228601" y="228599"/>
            <a:ext cx="731520" cy="753034"/>
          </a:xfrm>
        </p:spPr>
      </p:pic>
      <p:sp>
        <p:nvSpPr>
          <p:cNvPr id="11" name="TextBox 10"/>
          <p:cNvSpPr txBox="1"/>
          <p:nvPr/>
        </p:nvSpPr>
        <p:spPr>
          <a:xfrm>
            <a:off x="228600" y="6566356"/>
            <a:ext cx="8686800" cy="215444"/>
          </a:xfrm>
          <a:prstGeom prst="rect">
            <a:avLst/>
          </a:prstGeom>
          <a:noFill/>
        </p:spPr>
        <p:txBody>
          <a:bodyPr wrap="square" rtlCol="0">
            <a:spAutoFit/>
          </a:bodyPr>
          <a:lstStyle/>
          <a:p>
            <a:r>
              <a:rPr lang="en-US" sz="800" dirty="0" smtClean="0">
                <a:latin typeface="+mn-lt"/>
              </a:rPr>
              <a:t>© 2002-2016 Health Level Seven International® All Rights Reserved. HL7 and Health Level Seven are registered trademarks of Health Level Seven International Reg. U.S. Pat &amp; TM Off</a:t>
            </a:r>
            <a:endParaRPr lang="en-US" sz="800" dirty="0">
              <a:latin typeface="+mn-lt"/>
            </a:endParaRPr>
          </a:p>
        </p:txBody>
      </p:sp>
      <p:sp>
        <p:nvSpPr>
          <p:cNvPr id="12" name="Rounded Rectangle 11"/>
          <p:cNvSpPr/>
          <p:nvPr/>
        </p:nvSpPr>
        <p:spPr>
          <a:xfrm>
            <a:off x="1981200" y="1143000"/>
            <a:ext cx="1524000" cy="6858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HL7 Board of Directors</a:t>
            </a:r>
            <a:endParaRPr lang="en-US" sz="1000" b="1" dirty="0"/>
          </a:p>
        </p:txBody>
      </p:sp>
      <p:sp>
        <p:nvSpPr>
          <p:cNvPr id="13" name="Rounded Rectangle 12"/>
          <p:cNvSpPr/>
          <p:nvPr/>
        </p:nvSpPr>
        <p:spPr>
          <a:xfrm>
            <a:off x="304800" y="1600200"/>
            <a:ext cx="1524000" cy="6858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Executive Committee </a:t>
            </a:r>
          </a:p>
          <a:p>
            <a:pPr algn="ctr"/>
            <a:r>
              <a:rPr lang="en-US" sz="900" dirty="0" smtClean="0">
                <a:latin typeface="Arial Narrow" pitchFamily="34" charset="0"/>
              </a:rPr>
              <a:t>(BoD Officers)</a:t>
            </a:r>
          </a:p>
        </p:txBody>
      </p:sp>
      <p:sp>
        <p:nvSpPr>
          <p:cNvPr id="14" name="Rounded Rectangle 13"/>
          <p:cNvSpPr/>
          <p:nvPr/>
        </p:nvSpPr>
        <p:spPr>
          <a:xfrm>
            <a:off x="4191000" y="1600200"/>
            <a:ext cx="1524000" cy="6858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Advisory </a:t>
            </a:r>
          </a:p>
          <a:p>
            <a:pPr algn="ctr"/>
            <a:r>
              <a:rPr lang="en-US" sz="1000" b="1" dirty="0" smtClean="0"/>
              <a:t>Council</a:t>
            </a:r>
          </a:p>
        </p:txBody>
      </p:sp>
      <p:sp>
        <p:nvSpPr>
          <p:cNvPr id="15" name="Rounded Rectangle 14"/>
          <p:cNvSpPr/>
          <p:nvPr/>
        </p:nvSpPr>
        <p:spPr>
          <a:xfrm>
            <a:off x="5791200" y="1600200"/>
            <a:ext cx="1524000" cy="6858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International Council</a:t>
            </a:r>
          </a:p>
        </p:txBody>
      </p:sp>
      <p:sp>
        <p:nvSpPr>
          <p:cNvPr id="16" name="Rounded Rectangle 15"/>
          <p:cNvSpPr/>
          <p:nvPr/>
        </p:nvSpPr>
        <p:spPr>
          <a:xfrm>
            <a:off x="1981200" y="2133600"/>
            <a:ext cx="1524000" cy="6858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CEO</a:t>
            </a:r>
            <a:br>
              <a:rPr lang="en-US" sz="1000" b="1" dirty="0" smtClean="0"/>
            </a:br>
            <a:r>
              <a:rPr lang="en-US" sz="900" dirty="0" smtClean="0">
                <a:latin typeface="Arial Narrow" pitchFamily="34" charset="0"/>
              </a:rPr>
              <a:t>Chuck Jaffe MD PhD</a:t>
            </a:r>
          </a:p>
        </p:txBody>
      </p:sp>
      <p:sp>
        <p:nvSpPr>
          <p:cNvPr id="17" name="Rounded Rectangle 16"/>
          <p:cNvSpPr/>
          <p:nvPr/>
        </p:nvSpPr>
        <p:spPr>
          <a:xfrm>
            <a:off x="228600" y="3124200"/>
            <a:ext cx="1524000" cy="6858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COO</a:t>
            </a:r>
            <a:r>
              <a:rPr lang="en-US" sz="900" dirty="0" smtClean="0">
                <a:latin typeface="Arial Narrow" pitchFamily="34" charset="0"/>
              </a:rPr>
              <a:t/>
            </a:r>
            <a:br>
              <a:rPr lang="en-US" sz="900" dirty="0" smtClean="0">
                <a:latin typeface="Arial Narrow" pitchFamily="34" charset="0"/>
              </a:rPr>
            </a:br>
            <a:r>
              <a:rPr lang="en-US" sz="900" dirty="0" smtClean="0">
                <a:latin typeface="Arial Narrow" pitchFamily="34" charset="0"/>
              </a:rPr>
              <a:t>Mark McDougall</a:t>
            </a:r>
          </a:p>
        </p:txBody>
      </p:sp>
      <p:sp>
        <p:nvSpPr>
          <p:cNvPr id="18" name="Rounded Rectangle 17"/>
          <p:cNvSpPr/>
          <p:nvPr/>
        </p:nvSpPr>
        <p:spPr>
          <a:xfrm>
            <a:off x="1905000" y="3124200"/>
            <a:ext cx="1524000" cy="6858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CTO</a:t>
            </a:r>
            <a:r>
              <a:rPr lang="en-US" sz="900" dirty="0" smtClean="0">
                <a:latin typeface="Arial Narrow" pitchFamily="34" charset="0"/>
              </a:rPr>
              <a:t/>
            </a:r>
            <a:br>
              <a:rPr lang="en-US" sz="900" dirty="0" smtClean="0">
                <a:latin typeface="Arial Narrow" pitchFamily="34" charset="0"/>
              </a:rPr>
            </a:br>
            <a:r>
              <a:rPr lang="en-US" sz="900" dirty="0" smtClean="0">
                <a:latin typeface="Arial Narrow" pitchFamily="34" charset="0"/>
              </a:rPr>
              <a:t>Wayne Kubick</a:t>
            </a:r>
          </a:p>
        </p:txBody>
      </p:sp>
      <p:sp>
        <p:nvSpPr>
          <p:cNvPr id="19" name="Rounded Rectangle 18"/>
          <p:cNvSpPr/>
          <p:nvPr/>
        </p:nvSpPr>
        <p:spPr>
          <a:xfrm>
            <a:off x="3581400" y="3886200"/>
            <a:ext cx="1524000" cy="6858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Technical Steering Committee (TSC)</a:t>
            </a:r>
            <a:br>
              <a:rPr lang="en-US" sz="900" b="1" dirty="0" smtClean="0"/>
            </a:br>
            <a:r>
              <a:rPr lang="en-US" sz="900" dirty="0" smtClean="0">
                <a:latin typeface="Arial Narrow" pitchFamily="34" charset="0"/>
              </a:rPr>
              <a:t>Chair: Ken McCaslin </a:t>
            </a:r>
          </a:p>
        </p:txBody>
      </p:sp>
      <p:sp>
        <p:nvSpPr>
          <p:cNvPr id="20" name="Rounded Rectangle 19"/>
          <p:cNvSpPr/>
          <p:nvPr/>
        </p:nvSpPr>
        <p:spPr>
          <a:xfrm>
            <a:off x="228600" y="4724400"/>
            <a:ext cx="1371600" cy="100584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International Representatives</a:t>
            </a:r>
          </a:p>
          <a:p>
            <a:pPr algn="ctr"/>
            <a:r>
              <a:rPr lang="en-US" sz="900" dirty="0" smtClean="0">
                <a:latin typeface="Arial Narrow" pitchFamily="34" charset="0"/>
              </a:rPr>
              <a:t>Giorgio </a:t>
            </a:r>
            <a:r>
              <a:rPr lang="en-US" sz="900" dirty="0" err="1" smtClean="0">
                <a:latin typeface="Arial Narrow" pitchFamily="34" charset="0"/>
              </a:rPr>
              <a:t>Cangioli</a:t>
            </a:r>
            <a:r>
              <a:rPr lang="en-US" sz="900" dirty="0" smtClean="0">
                <a:latin typeface="Arial Narrow" pitchFamily="34" charset="0"/>
              </a:rPr>
              <a:t> </a:t>
            </a:r>
          </a:p>
          <a:p>
            <a:pPr algn="ctr"/>
            <a:r>
              <a:rPr lang="en-US" sz="900" dirty="0" smtClean="0">
                <a:latin typeface="Arial Narrow" pitchFamily="34" charset="0"/>
              </a:rPr>
              <a:t>&amp; Jean </a:t>
            </a:r>
            <a:r>
              <a:rPr lang="en-US" sz="900" dirty="0" err="1" smtClean="0">
                <a:latin typeface="Arial Narrow" pitchFamily="34" charset="0"/>
              </a:rPr>
              <a:t>Duteau</a:t>
            </a:r>
            <a:endParaRPr lang="en-US" sz="900" dirty="0" smtClean="0">
              <a:latin typeface="Arial Narrow" pitchFamily="34" charset="0"/>
            </a:endParaRPr>
          </a:p>
        </p:txBody>
      </p:sp>
      <p:sp>
        <p:nvSpPr>
          <p:cNvPr id="21" name="Rounded Rectangle 20"/>
          <p:cNvSpPr/>
          <p:nvPr/>
        </p:nvSpPr>
        <p:spPr>
          <a:xfrm>
            <a:off x="228600" y="3886200"/>
            <a:ext cx="1524000" cy="6858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Operations</a:t>
            </a:r>
          </a:p>
          <a:p>
            <a:pPr algn="ctr"/>
            <a:r>
              <a:rPr lang="en-US" sz="900" dirty="0" smtClean="0">
                <a:latin typeface="Arial Narrow" pitchFamily="34" charset="0"/>
              </a:rPr>
              <a:t>AMG</a:t>
            </a:r>
          </a:p>
        </p:txBody>
      </p:sp>
      <p:sp>
        <p:nvSpPr>
          <p:cNvPr id="26" name="Rounded Rectangle 25"/>
          <p:cNvSpPr/>
          <p:nvPr/>
        </p:nvSpPr>
        <p:spPr>
          <a:xfrm>
            <a:off x="2362200" y="5867400"/>
            <a:ext cx="4495800" cy="4572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smtClean="0"/>
              <a:t>Work Groups</a:t>
            </a:r>
            <a:endParaRPr lang="en-US" sz="900" b="1" dirty="0"/>
          </a:p>
        </p:txBody>
      </p:sp>
      <p:cxnSp>
        <p:nvCxnSpPr>
          <p:cNvPr id="27" name="Shape 26"/>
          <p:cNvCxnSpPr>
            <a:stCxn id="12" idx="3"/>
            <a:endCxn id="14" idx="0"/>
          </p:cNvCxnSpPr>
          <p:nvPr/>
        </p:nvCxnSpPr>
        <p:spPr>
          <a:xfrm>
            <a:off x="3505200" y="1485900"/>
            <a:ext cx="1447800" cy="114300"/>
          </a:xfrm>
          <a:prstGeom prst="bentConnector2">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8" name="Shape 27"/>
          <p:cNvCxnSpPr>
            <a:endCxn id="15" idx="0"/>
          </p:cNvCxnSpPr>
          <p:nvPr/>
        </p:nvCxnSpPr>
        <p:spPr>
          <a:xfrm>
            <a:off x="3505200" y="1295400"/>
            <a:ext cx="3048000" cy="304800"/>
          </a:xfrm>
          <a:prstGeom prst="bentConnector2">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4953000" y="1143000"/>
            <a:ext cx="1219200" cy="230832"/>
          </a:xfrm>
          <a:prstGeom prst="rect">
            <a:avLst/>
          </a:prstGeom>
          <a:solidFill>
            <a:schemeClr val="bg1"/>
          </a:solidFill>
          <a:ln>
            <a:solidFill>
              <a:srgbClr val="000000"/>
            </a:solidFill>
          </a:ln>
        </p:spPr>
        <p:txBody>
          <a:bodyPr wrap="square" rtlCol="0">
            <a:spAutoFit/>
          </a:bodyPr>
          <a:lstStyle/>
          <a:p>
            <a:pPr algn="ctr"/>
            <a:r>
              <a:rPr lang="en-US" sz="900" dirty="0" smtClean="0">
                <a:latin typeface="+mn-lt"/>
              </a:rPr>
              <a:t>Two Representatives</a:t>
            </a:r>
            <a:endParaRPr lang="en-US" sz="900" dirty="0">
              <a:latin typeface="+mn-lt"/>
            </a:endParaRPr>
          </a:p>
        </p:txBody>
      </p:sp>
      <p:cxnSp>
        <p:nvCxnSpPr>
          <p:cNvPr id="30" name="Shape 29"/>
          <p:cNvCxnSpPr>
            <a:stCxn id="13" idx="0"/>
            <a:endCxn id="12" idx="1"/>
          </p:cNvCxnSpPr>
          <p:nvPr/>
        </p:nvCxnSpPr>
        <p:spPr>
          <a:xfrm rot="5400000" flipH="1" flipV="1">
            <a:off x="1466850" y="1085850"/>
            <a:ext cx="114300" cy="914400"/>
          </a:xfrm>
          <a:prstGeom prst="bentConnector2">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16" idx="0"/>
            <a:endCxn id="12" idx="2"/>
          </p:cNvCxnSpPr>
          <p:nvPr/>
        </p:nvCxnSpPr>
        <p:spPr>
          <a:xfrm flipV="1">
            <a:off x="2743200" y="1828800"/>
            <a:ext cx="0" cy="304800"/>
          </a:xfrm>
          <a:prstGeom prst="line">
            <a:avLst/>
          </a:prstGeom>
          <a:ln w="12700"/>
        </p:spPr>
        <p:style>
          <a:lnRef idx="1">
            <a:schemeClr val="dk1"/>
          </a:lnRef>
          <a:fillRef idx="0">
            <a:schemeClr val="dk1"/>
          </a:fillRef>
          <a:effectRef idx="0">
            <a:schemeClr val="dk1"/>
          </a:effectRef>
          <a:fontRef idx="minor">
            <a:schemeClr val="tx1"/>
          </a:fontRef>
        </p:style>
      </p:cxnSp>
      <p:cxnSp>
        <p:nvCxnSpPr>
          <p:cNvPr id="32" name="Elbow Connector 152"/>
          <p:cNvCxnSpPr>
            <a:stCxn id="18" idx="0"/>
            <a:endCxn id="17" idx="0"/>
          </p:cNvCxnSpPr>
          <p:nvPr/>
        </p:nvCxnSpPr>
        <p:spPr>
          <a:xfrm rot="16200000" flipV="1">
            <a:off x="1828800" y="2286000"/>
            <a:ext cx="12700" cy="1676400"/>
          </a:xfrm>
          <a:prstGeom prst="bentConnector3">
            <a:avLst>
              <a:gd name="adj1" fmla="val 1246158"/>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17" idx="2"/>
            <a:endCxn id="21" idx="0"/>
          </p:cNvCxnSpPr>
          <p:nvPr/>
        </p:nvCxnSpPr>
        <p:spPr>
          <a:xfrm>
            <a:off x="990600" y="3810000"/>
            <a:ext cx="0" cy="7620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19" idx="2"/>
          </p:cNvCxnSpPr>
          <p:nvPr/>
        </p:nvCxnSpPr>
        <p:spPr>
          <a:xfrm>
            <a:off x="4343400" y="4572000"/>
            <a:ext cx="0" cy="7620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46" name="Rounded Rectangle 45"/>
          <p:cNvSpPr/>
          <p:nvPr/>
        </p:nvSpPr>
        <p:spPr>
          <a:xfrm>
            <a:off x="7543800" y="4724400"/>
            <a:ext cx="1371600" cy="100584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Other Members</a:t>
            </a:r>
          </a:p>
          <a:p>
            <a:pPr algn="ctr"/>
            <a:r>
              <a:rPr lang="en-US" sz="900" dirty="0" err="1" smtClean="0">
                <a:latin typeface="Arial Narrow" pitchFamily="34" charset="0"/>
              </a:rPr>
              <a:t>ArB</a:t>
            </a:r>
            <a:r>
              <a:rPr lang="en-US" sz="900" dirty="0" smtClean="0">
                <a:latin typeface="Arial Narrow" pitchFamily="34" charset="0"/>
              </a:rPr>
              <a:t> Co-Chairs: </a:t>
            </a:r>
          </a:p>
          <a:p>
            <a:pPr algn="ctr"/>
            <a:r>
              <a:rPr lang="en-US" sz="900" dirty="0" smtClean="0">
                <a:latin typeface="Arial Narrow" pitchFamily="34" charset="0"/>
              </a:rPr>
              <a:t>Anthony Julian &amp; </a:t>
            </a:r>
          </a:p>
          <a:p>
            <a:pPr algn="ctr"/>
            <a:r>
              <a:rPr lang="en-US" sz="900" dirty="0" smtClean="0">
                <a:latin typeface="Arial Narrow" pitchFamily="34" charset="0"/>
              </a:rPr>
              <a:t>Lorraine Constable</a:t>
            </a:r>
          </a:p>
          <a:p>
            <a:pPr algn="ctr"/>
            <a:r>
              <a:rPr lang="en-US" sz="900" dirty="0" smtClean="0">
                <a:latin typeface="Arial Narrow" pitchFamily="34" charset="0"/>
              </a:rPr>
              <a:t>Ad-Hoc: </a:t>
            </a:r>
            <a:r>
              <a:rPr lang="en-US" sz="900" dirty="0" err="1" smtClean="0">
                <a:latin typeface="Arial Narrow" pitchFamily="34" charset="0"/>
              </a:rPr>
              <a:t>Freida</a:t>
            </a:r>
            <a:r>
              <a:rPr lang="en-US" sz="900" dirty="0" smtClean="0">
                <a:latin typeface="Arial Narrow" pitchFamily="34" charset="0"/>
              </a:rPr>
              <a:t> Hall</a:t>
            </a:r>
          </a:p>
        </p:txBody>
      </p:sp>
      <p:sp>
        <p:nvSpPr>
          <p:cNvPr id="22" name="Rounded Rectangle 21"/>
          <p:cNvSpPr/>
          <p:nvPr/>
        </p:nvSpPr>
        <p:spPr>
          <a:xfrm>
            <a:off x="1676400" y="4724400"/>
            <a:ext cx="1371600" cy="100584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Steering Division:</a:t>
            </a:r>
          </a:p>
          <a:p>
            <a:pPr algn="ctr"/>
            <a:r>
              <a:rPr lang="en-US" sz="900" b="1" dirty="0" smtClean="0"/>
              <a:t>Foundation &amp; Technology</a:t>
            </a:r>
          </a:p>
          <a:p>
            <a:pPr algn="ctr"/>
            <a:r>
              <a:rPr lang="en-US" sz="900" dirty="0" smtClean="0">
                <a:latin typeface="Arial Narrow" pitchFamily="34" charset="0"/>
              </a:rPr>
              <a:t>Russ Hamm </a:t>
            </a:r>
            <a:br>
              <a:rPr lang="en-US" sz="900" dirty="0" smtClean="0">
                <a:latin typeface="Arial Narrow" pitchFamily="34" charset="0"/>
              </a:rPr>
            </a:br>
            <a:r>
              <a:rPr lang="en-US" sz="900" dirty="0" smtClean="0">
                <a:latin typeface="Arial Narrow" pitchFamily="34" charset="0"/>
              </a:rPr>
              <a:t>&amp; Paul Knapp</a:t>
            </a:r>
          </a:p>
        </p:txBody>
      </p:sp>
      <p:sp>
        <p:nvSpPr>
          <p:cNvPr id="23" name="Rounded Rectangle 22"/>
          <p:cNvSpPr/>
          <p:nvPr/>
        </p:nvSpPr>
        <p:spPr>
          <a:xfrm>
            <a:off x="3124200" y="4724400"/>
            <a:ext cx="1463040" cy="100584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Steering Division: </a:t>
            </a:r>
            <a:r>
              <a:rPr lang="en-US" sz="1000" b="1" dirty="0" smtClean="0"/>
              <a:t>Structure &amp; </a:t>
            </a:r>
          </a:p>
          <a:p>
            <a:pPr algn="ctr"/>
            <a:r>
              <a:rPr lang="en-US" sz="1000" b="1" dirty="0" smtClean="0"/>
              <a:t>Semantic Design</a:t>
            </a:r>
          </a:p>
          <a:p>
            <a:pPr algn="ctr"/>
            <a:r>
              <a:rPr lang="en-US" sz="900" dirty="0" smtClean="0">
                <a:latin typeface="Arial Narrow" pitchFamily="34" charset="0"/>
              </a:rPr>
              <a:t>Calvin Beebe &amp; Austin Kreisler</a:t>
            </a:r>
          </a:p>
        </p:txBody>
      </p:sp>
      <p:sp>
        <p:nvSpPr>
          <p:cNvPr id="24" name="Rounded Rectangle 23"/>
          <p:cNvSpPr/>
          <p:nvPr/>
        </p:nvSpPr>
        <p:spPr>
          <a:xfrm>
            <a:off x="4648200" y="4724400"/>
            <a:ext cx="1371600" cy="100584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Steering Division:</a:t>
            </a:r>
          </a:p>
          <a:p>
            <a:pPr algn="ctr"/>
            <a:r>
              <a:rPr lang="en-US" sz="900" b="1" dirty="0" smtClean="0"/>
              <a:t>Domain Experts</a:t>
            </a:r>
          </a:p>
          <a:p>
            <a:pPr algn="ctr"/>
            <a:r>
              <a:rPr lang="en-US" sz="900" dirty="0" smtClean="0">
                <a:latin typeface="Arial Narrow" pitchFamily="34" charset="0"/>
              </a:rPr>
              <a:t>Melva Peters &amp;</a:t>
            </a:r>
          </a:p>
          <a:p>
            <a:pPr algn="ctr"/>
            <a:r>
              <a:rPr lang="en-US" sz="900" dirty="0" smtClean="0">
                <a:latin typeface="Arial Narrow" pitchFamily="34" charset="0"/>
              </a:rPr>
              <a:t>John Roberts</a:t>
            </a:r>
          </a:p>
        </p:txBody>
      </p:sp>
      <p:sp>
        <p:nvSpPr>
          <p:cNvPr id="25" name="Rounded Rectangle 24"/>
          <p:cNvSpPr/>
          <p:nvPr/>
        </p:nvSpPr>
        <p:spPr>
          <a:xfrm>
            <a:off x="6096000" y="4724400"/>
            <a:ext cx="1371600" cy="100584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smtClean="0"/>
              <a:t>Steering Division:</a:t>
            </a:r>
          </a:p>
          <a:p>
            <a:pPr algn="ctr"/>
            <a:r>
              <a:rPr lang="en-US" sz="900" b="1" dirty="0" smtClean="0"/>
              <a:t>Technical &amp; Support</a:t>
            </a:r>
          </a:p>
          <a:p>
            <a:pPr algn="ctr"/>
            <a:r>
              <a:rPr lang="en-US" sz="900" dirty="0" smtClean="0">
                <a:latin typeface="Arial Narrow" pitchFamily="34" charset="0"/>
              </a:rPr>
              <a:t>Sandra Stuart &amp; </a:t>
            </a:r>
          </a:p>
          <a:p>
            <a:pPr algn="ctr"/>
            <a:r>
              <a:rPr lang="en-US" sz="900" dirty="0" smtClean="0">
                <a:latin typeface="Arial Narrow" pitchFamily="34" charset="0"/>
              </a:rPr>
              <a:t>Andy Stechishin</a:t>
            </a:r>
          </a:p>
        </p:txBody>
      </p:sp>
      <p:cxnSp>
        <p:nvCxnSpPr>
          <p:cNvPr id="39" name="Elbow Connector 38"/>
          <p:cNvCxnSpPr>
            <a:stCxn id="22" idx="0"/>
            <a:endCxn id="25" idx="0"/>
          </p:cNvCxnSpPr>
          <p:nvPr/>
        </p:nvCxnSpPr>
        <p:spPr>
          <a:xfrm rot="5400000" flipH="1" flipV="1">
            <a:off x="4572000" y="2514600"/>
            <a:ext cx="12700" cy="4419600"/>
          </a:xfrm>
          <a:prstGeom prst="bentConnector3">
            <a:avLst>
              <a:gd name="adj1" fmla="val 636921"/>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3" name="Elbow Connector 42"/>
          <p:cNvCxnSpPr>
            <a:stCxn id="22" idx="2"/>
            <a:endCxn id="25" idx="2"/>
          </p:cNvCxnSpPr>
          <p:nvPr/>
        </p:nvCxnSpPr>
        <p:spPr>
          <a:xfrm rot="16200000" flipH="1">
            <a:off x="4572000" y="3520440"/>
            <a:ext cx="12700" cy="4419600"/>
          </a:xfrm>
          <a:prstGeom prst="bentConnector3">
            <a:avLst>
              <a:gd name="adj1" fmla="val 526150"/>
            </a:avLst>
          </a:prstGeom>
          <a:ln w="12700">
            <a:solidFill>
              <a:srgbClr val="000000"/>
            </a:solidFill>
            <a:prstDash val="solid"/>
          </a:ln>
        </p:spPr>
        <p:style>
          <a:lnRef idx="1">
            <a:schemeClr val="accent1"/>
          </a:lnRef>
          <a:fillRef idx="0">
            <a:schemeClr val="accent1"/>
          </a:fillRef>
          <a:effectRef idx="0">
            <a:schemeClr val="accent1"/>
          </a:effectRef>
          <a:fontRef idx="minor">
            <a:schemeClr val="tx1"/>
          </a:fontRef>
        </p:style>
      </p:cxnSp>
      <p:cxnSp>
        <p:nvCxnSpPr>
          <p:cNvPr id="100" name="Elbow Connector 99"/>
          <p:cNvCxnSpPr>
            <a:stCxn id="12" idx="2"/>
          </p:cNvCxnSpPr>
          <p:nvPr/>
        </p:nvCxnSpPr>
        <p:spPr>
          <a:xfrm rot="16200000" flipH="1">
            <a:off x="2362200" y="2209800"/>
            <a:ext cx="2057400" cy="1295400"/>
          </a:xfrm>
          <a:prstGeom prst="bentConnector3">
            <a:avLst>
              <a:gd name="adj1" fmla="val 6923"/>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2362200" y="2819400"/>
            <a:ext cx="0" cy="15240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a:off x="4572000" y="5791200"/>
            <a:ext cx="0" cy="7620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58" name="Elbow Connector 157"/>
          <p:cNvCxnSpPr>
            <a:stCxn id="23" idx="0"/>
            <a:endCxn id="46" idx="0"/>
          </p:cNvCxnSpPr>
          <p:nvPr/>
        </p:nvCxnSpPr>
        <p:spPr>
          <a:xfrm rot="5400000" flipH="1" flipV="1">
            <a:off x="6042660" y="2537460"/>
            <a:ext cx="12700" cy="4373880"/>
          </a:xfrm>
          <a:prstGeom prst="bentConnector3">
            <a:avLst>
              <a:gd name="adj1" fmla="val 636929"/>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a:stCxn id="24" idx="0"/>
          </p:cNvCxnSpPr>
          <p:nvPr/>
        </p:nvCxnSpPr>
        <p:spPr>
          <a:xfrm flipV="1">
            <a:off x="5334000" y="4648200"/>
            <a:ext cx="0" cy="7620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2" name="Elbow Connector 161"/>
          <p:cNvCxnSpPr>
            <a:stCxn id="23" idx="2"/>
            <a:endCxn id="24" idx="2"/>
          </p:cNvCxnSpPr>
          <p:nvPr/>
        </p:nvCxnSpPr>
        <p:spPr>
          <a:xfrm rot="16200000" flipH="1">
            <a:off x="4594860" y="4991100"/>
            <a:ext cx="12700" cy="1478280"/>
          </a:xfrm>
          <a:prstGeom prst="bentConnector3">
            <a:avLst>
              <a:gd name="adj1" fmla="val 526158"/>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6" name="Shape 165"/>
          <p:cNvCxnSpPr>
            <a:endCxn id="20" idx="0"/>
          </p:cNvCxnSpPr>
          <p:nvPr/>
        </p:nvCxnSpPr>
        <p:spPr>
          <a:xfrm rot="10800000" flipV="1">
            <a:off x="914400" y="4648200"/>
            <a:ext cx="1676400" cy="76200"/>
          </a:xfrm>
          <a:prstGeom prst="bentConnector2">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9" name="Shape 48"/>
          <p:cNvCxnSpPr>
            <a:stCxn id="18" idx="2"/>
            <a:endCxn id="19" idx="1"/>
          </p:cNvCxnSpPr>
          <p:nvPr/>
        </p:nvCxnSpPr>
        <p:spPr>
          <a:xfrm rot="16200000" flipH="1">
            <a:off x="2914650" y="3562350"/>
            <a:ext cx="419100" cy="914400"/>
          </a:xfrm>
          <a:prstGeom prst="bentConnector2">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41" name="Slide Number Placeholder 40"/>
          <p:cNvSpPr>
            <a:spLocks noGrp="1"/>
          </p:cNvSpPr>
          <p:nvPr>
            <p:ph type="sldNum" sz="quarter" idx="11"/>
          </p:nvPr>
        </p:nvSpPr>
        <p:spPr/>
        <p:txBody>
          <a:bodyPr/>
          <a:lstStyle/>
          <a:p>
            <a:pPr>
              <a:defRPr/>
            </a:pPr>
            <a:fld id="{CCEA4FD6-E7FC-4B2F-BD28-53D50D8E8FC3}" type="slidenum">
              <a:rPr lang="en-US" smtClean="0"/>
              <a:pPr>
                <a:defRPr/>
              </a:pPr>
              <a:t>4</a:t>
            </a:fld>
            <a:endParaRPr lang="en-US" dirty="0"/>
          </a:p>
        </p:txBody>
      </p:sp>
    </p:spTree>
    <p:extLst>
      <p:ext uri="{BB962C8B-B14F-4D97-AF65-F5344CB8AC3E}">
        <p14:creationId xmlns:p14="http://schemas.microsoft.com/office/powerpoint/2010/main" xmlns="" val="8091115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1"/>
          </p:nvPr>
        </p:nvSpPr>
        <p:spPr>
          <a:xfrm>
            <a:off x="6629400" y="6096000"/>
            <a:ext cx="1905000" cy="457200"/>
          </a:xfrm>
          <a:noFill/>
        </p:spPr>
        <p:txBody>
          <a:bodyPr/>
          <a:lstStyle/>
          <a:p>
            <a:fld id="{1BAEA9C5-9A22-4C85-A752-F18E3AC03E45}" type="slidenum">
              <a:rPr lang="en-US" altLang="en-US" smtClean="0"/>
              <a:pPr/>
              <a:t>5</a:t>
            </a:fld>
            <a:endParaRPr lang="en-US" altLang="en-US" dirty="0" smtClean="0"/>
          </a:p>
        </p:txBody>
      </p:sp>
      <p:sp>
        <p:nvSpPr>
          <p:cNvPr id="7171" name="Rectangle 2"/>
          <p:cNvSpPr>
            <a:spLocks noGrp="1" noChangeArrowheads="1"/>
          </p:cNvSpPr>
          <p:nvPr>
            <p:ph type="title"/>
          </p:nvPr>
        </p:nvSpPr>
        <p:spPr>
          <a:xfrm>
            <a:off x="1676400" y="723900"/>
            <a:ext cx="7267575" cy="679450"/>
          </a:xfrm>
        </p:spPr>
        <p:txBody>
          <a:bodyPr/>
          <a:lstStyle/>
          <a:p>
            <a:pPr eaLnBrk="1" hangingPunct="1"/>
            <a:r>
              <a:rPr lang="en-US" altLang="en-US" sz="3700" dirty="0" smtClean="0">
                <a:solidFill>
                  <a:schemeClr val="bg2"/>
                </a:solidFill>
              </a:rPr>
              <a:t>HL7 Work Groups and  Committees </a:t>
            </a:r>
          </a:p>
        </p:txBody>
      </p:sp>
      <p:sp>
        <p:nvSpPr>
          <p:cNvPr id="7172" name="Rectangle 3"/>
          <p:cNvSpPr>
            <a:spLocks noGrp="1" noChangeArrowheads="1"/>
          </p:cNvSpPr>
          <p:nvPr>
            <p:ph type="body" sz="half" idx="1"/>
          </p:nvPr>
        </p:nvSpPr>
        <p:spPr>
          <a:xfrm>
            <a:off x="533400" y="1765300"/>
            <a:ext cx="2447925" cy="4495800"/>
          </a:xfrm>
          <a:solidFill>
            <a:schemeClr val="bg1">
              <a:lumMod val="85000"/>
            </a:schemeClr>
          </a:solidFill>
          <a:ln>
            <a:solidFill>
              <a:srgbClr val="001E1D"/>
            </a:solidFill>
          </a:ln>
        </p:spPr>
        <p:txBody>
          <a:bodyPr/>
          <a:lstStyle/>
          <a:p>
            <a:pPr marL="228600" indent="-228600" eaLnBrk="1" hangingPunct="1">
              <a:spcBef>
                <a:spcPct val="0"/>
              </a:spcBef>
              <a:buFont typeface="Wingdings" pitchFamily="2" charset="2"/>
              <a:buNone/>
            </a:pPr>
            <a:r>
              <a:rPr lang="en-US" altLang="en-US" sz="1100" dirty="0" smtClean="0"/>
              <a:t>HL7 Work Groups:</a:t>
            </a:r>
          </a:p>
          <a:p>
            <a:pPr marL="228600" indent="-228600" eaLnBrk="1" hangingPunct="1">
              <a:spcBef>
                <a:spcPct val="0"/>
              </a:spcBef>
              <a:buFont typeface="Wingdings" pitchFamily="2" charset="2"/>
              <a:buNone/>
            </a:pPr>
            <a:endParaRPr lang="en-US" altLang="en-US" sz="1100" dirty="0" smtClean="0"/>
          </a:p>
          <a:p>
            <a:pPr marL="228600" indent="-228600" eaLnBrk="1" hangingPunct="1">
              <a:spcBef>
                <a:spcPct val="0"/>
              </a:spcBef>
            </a:pPr>
            <a:r>
              <a:rPr lang="en-US" altLang="en-US" sz="1100" b="0" dirty="0" smtClean="0"/>
              <a:t>Application Implementation &amp; Design</a:t>
            </a:r>
          </a:p>
          <a:p>
            <a:pPr marL="228600" indent="-228600" eaLnBrk="1" hangingPunct="1">
              <a:spcBef>
                <a:spcPct val="0"/>
              </a:spcBef>
            </a:pPr>
            <a:r>
              <a:rPr lang="en-US" altLang="en-US" sz="1100" b="0" dirty="0" smtClean="0"/>
              <a:t>Architecture Review Board</a:t>
            </a:r>
          </a:p>
          <a:p>
            <a:pPr marL="228600" indent="-228600" eaLnBrk="1" hangingPunct="1">
              <a:spcBef>
                <a:spcPct val="0"/>
              </a:spcBef>
            </a:pPr>
            <a:r>
              <a:rPr lang="en-US" altLang="en-US" sz="1100" b="0" dirty="0" smtClean="0"/>
              <a:t>Arden Syntax</a:t>
            </a:r>
          </a:p>
          <a:p>
            <a:pPr marL="228600" indent="-228600" eaLnBrk="1" hangingPunct="1">
              <a:spcBef>
                <a:spcPct val="0"/>
              </a:spcBef>
            </a:pPr>
            <a:r>
              <a:rPr lang="en-US" altLang="en-US" sz="1100" b="0" dirty="0" smtClean="0"/>
              <a:t>Attachments</a:t>
            </a:r>
          </a:p>
          <a:p>
            <a:pPr marL="228600" indent="-228600" eaLnBrk="1" hangingPunct="1">
              <a:spcBef>
                <a:spcPct val="0"/>
              </a:spcBef>
            </a:pPr>
            <a:r>
              <a:rPr lang="en-US" altLang="en-US" sz="1100" b="0" dirty="0" smtClean="0"/>
              <a:t>BRIDG</a:t>
            </a:r>
          </a:p>
          <a:p>
            <a:pPr marL="228600" indent="-228600" eaLnBrk="1" hangingPunct="1">
              <a:spcBef>
                <a:spcPct val="0"/>
              </a:spcBef>
            </a:pPr>
            <a:r>
              <a:rPr lang="en-US" altLang="en-US" sz="1100" b="0" dirty="0" smtClean="0"/>
              <a:t>Child Health</a:t>
            </a:r>
          </a:p>
          <a:p>
            <a:pPr marL="228600" indent="-228600" eaLnBrk="1" hangingPunct="1">
              <a:spcBef>
                <a:spcPct val="0"/>
              </a:spcBef>
            </a:pPr>
            <a:r>
              <a:rPr lang="en-US" altLang="en-US" sz="1100" b="0" dirty="0" smtClean="0"/>
              <a:t>Clinical Decision Support </a:t>
            </a:r>
          </a:p>
          <a:p>
            <a:pPr marL="228600" indent="-228600" eaLnBrk="1" hangingPunct="1">
              <a:spcBef>
                <a:spcPct val="0"/>
              </a:spcBef>
            </a:pPr>
            <a:r>
              <a:rPr lang="en-US" altLang="en-US" sz="1100" b="0" dirty="0" smtClean="0"/>
              <a:t>Clinical Genomics</a:t>
            </a:r>
          </a:p>
          <a:p>
            <a:pPr marL="228600" indent="-228600" eaLnBrk="1" hangingPunct="1">
              <a:spcBef>
                <a:spcPct val="0"/>
              </a:spcBef>
            </a:pPr>
            <a:r>
              <a:rPr lang="en-US" altLang="en-US" sz="1100" b="0" dirty="0" smtClean="0"/>
              <a:t>Clinical Interoperability Council</a:t>
            </a:r>
          </a:p>
          <a:p>
            <a:pPr marL="228600" indent="-228600" eaLnBrk="1" hangingPunct="1">
              <a:spcBef>
                <a:spcPct val="0"/>
              </a:spcBef>
            </a:pPr>
            <a:r>
              <a:rPr lang="en-US" altLang="en-US" sz="1100" b="0" dirty="0" smtClean="0"/>
              <a:t>Clinical Quality Information</a:t>
            </a:r>
          </a:p>
          <a:p>
            <a:pPr marL="228600" indent="-228600" eaLnBrk="1" hangingPunct="1">
              <a:spcBef>
                <a:spcPct val="0"/>
              </a:spcBef>
            </a:pPr>
            <a:r>
              <a:rPr lang="en-US" altLang="en-US" sz="1100" b="0" dirty="0" smtClean="0"/>
              <a:t>Clinical Statement</a:t>
            </a:r>
          </a:p>
          <a:p>
            <a:pPr marL="228600" indent="-228600" eaLnBrk="1" hangingPunct="1">
              <a:spcBef>
                <a:spcPct val="0"/>
              </a:spcBef>
            </a:pPr>
            <a:r>
              <a:rPr lang="en-US" altLang="en-US" sz="1100" b="0" dirty="0" smtClean="0">
                <a:solidFill>
                  <a:srgbClr val="FF0000"/>
                </a:solidFill>
              </a:rPr>
              <a:t>CIMI</a:t>
            </a:r>
          </a:p>
          <a:p>
            <a:pPr marL="228600" indent="-228600" eaLnBrk="1" hangingPunct="1">
              <a:spcBef>
                <a:spcPct val="0"/>
              </a:spcBef>
            </a:pPr>
            <a:r>
              <a:rPr lang="en-US" altLang="en-US" sz="1100" b="0" dirty="0" smtClean="0"/>
              <a:t>Community Based Collaborative Care</a:t>
            </a:r>
          </a:p>
          <a:p>
            <a:pPr marL="228600" indent="-228600" eaLnBrk="1" hangingPunct="1">
              <a:spcBef>
                <a:spcPct val="0"/>
              </a:spcBef>
            </a:pPr>
            <a:r>
              <a:rPr lang="en-US" altLang="en-US" sz="1100" b="0" dirty="0" smtClean="0"/>
              <a:t>Conformance &amp; Guidance for Implementation/Testing</a:t>
            </a:r>
          </a:p>
          <a:p>
            <a:pPr marL="228600" indent="-228600" eaLnBrk="1" hangingPunct="1">
              <a:spcBef>
                <a:spcPct val="0"/>
              </a:spcBef>
            </a:pPr>
            <a:r>
              <a:rPr lang="en-US" altLang="en-US" sz="1100" b="0" dirty="0" smtClean="0"/>
              <a:t>Domain Experts Steering Division</a:t>
            </a:r>
          </a:p>
          <a:p>
            <a:pPr marL="228600" indent="-228600" eaLnBrk="1" hangingPunct="1">
              <a:spcBef>
                <a:spcPct val="0"/>
              </a:spcBef>
            </a:pPr>
            <a:r>
              <a:rPr lang="en-US" altLang="en-US" sz="1100" b="0" dirty="0" smtClean="0"/>
              <a:t>Education </a:t>
            </a:r>
          </a:p>
          <a:p>
            <a:pPr marL="228600" indent="-228600" eaLnBrk="1" hangingPunct="1">
              <a:spcBef>
                <a:spcPct val="0"/>
              </a:spcBef>
            </a:pPr>
            <a:r>
              <a:rPr lang="en-US" altLang="en-US" sz="1100" b="0" dirty="0" smtClean="0"/>
              <a:t>Electronic Health Record </a:t>
            </a:r>
          </a:p>
          <a:p>
            <a:pPr marL="228600" indent="-228600" eaLnBrk="1" hangingPunct="1">
              <a:spcBef>
                <a:spcPct val="0"/>
              </a:spcBef>
            </a:pPr>
            <a:r>
              <a:rPr lang="en-US" altLang="en-US" sz="1100" b="0" dirty="0" smtClean="0"/>
              <a:t>Electronic Services / Tooling</a:t>
            </a:r>
          </a:p>
          <a:p>
            <a:pPr marL="228600" indent="-228600" eaLnBrk="1" hangingPunct="1">
              <a:spcBef>
                <a:spcPct val="0"/>
              </a:spcBef>
            </a:pPr>
            <a:r>
              <a:rPr lang="en-US" altLang="en-US" sz="1100" b="0" dirty="0" smtClean="0"/>
              <a:t>Emergency Care</a:t>
            </a:r>
          </a:p>
          <a:p>
            <a:pPr marL="228600" indent="-228600" eaLnBrk="1" hangingPunct="1">
              <a:spcBef>
                <a:spcPct val="0"/>
              </a:spcBef>
            </a:pPr>
            <a:endParaRPr lang="en-US" altLang="en-US" sz="1100" b="0" dirty="0" smtClean="0"/>
          </a:p>
        </p:txBody>
      </p:sp>
      <p:sp>
        <p:nvSpPr>
          <p:cNvPr id="7173" name="Rectangle 4"/>
          <p:cNvSpPr>
            <a:spLocks noGrp="1" noChangeArrowheads="1"/>
          </p:cNvSpPr>
          <p:nvPr>
            <p:ph type="body" sz="half" idx="2"/>
          </p:nvPr>
        </p:nvSpPr>
        <p:spPr>
          <a:xfrm>
            <a:off x="3348038" y="1765300"/>
            <a:ext cx="2446337" cy="4495800"/>
          </a:xfrm>
          <a:solidFill>
            <a:schemeClr val="bg1">
              <a:lumMod val="85000"/>
            </a:schemeClr>
          </a:solidFill>
          <a:ln>
            <a:solidFill>
              <a:srgbClr val="001E1D"/>
            </a:solidFill>
          </a:ln>
        </p:spPr>
        <p:txBody>
          <a:bodyPr/>
          <a:lstStyle/>
          <a:p>
            <a:pPr marL="228600" indent="-228600" eaLnBrk="1" hangingPunct="1">
              <a:spcBef>
                <a:spcPct val="0"/>
              </a:spcBef>
            </a:pPr>
            <a:endParaRPr lang="en-US" altLang="en-US" sz="1100" b="0" dirty="0" smtClean="0"/>
          </a:p>
          <a:p>
            <a:pPr marL="228600" indent="-228600" eaLnBrk="1" hangingPunct="1">
              <a:spcBef>
                <a:spcPct val="0"/>
              </a:spcBef>
            </a:pPr>
            <a:endParaRPr lang="en-US" altLang="en-US" sz="1100" b="0" dirty="0" smtClean="0"/>
          </a:p>
          <a:p>
            <a:pPr marL="228600" indent="-228600" eaLnBrk="1" hangingPunct="1">
              <a:spcBef>
                <a:spcPct val="0"/>
              </a:spcBef>
            </a:pPr>
            <a:r>
              <a:rPr lang="en-US" altLang="en-US" sz="1100" b="0" dirty="0" smtClean="0"/>
              <a:t>Financial Management</a:t>
            </a:r>
          </a:p>
          <a:p>
            <a:pPr marL="228600" indent="-228600" eaLnBrk="1" hangingPunct="1">
              <a:spcBef>
                <a:spcPct val="0"/>
              </a:spcBef>
            </a:pPr>
            <a:r>
              <a:rPr lang="en-US" altLang="en-US" sz="1100" b="0" dirty="0" smtClean="0"/>
              <a:t>Foundation &amp; Technology Steering Division</a:t>
            </a:r>
          </a:p>
          <a:p>
            <a:pPr marL="228600" indent="-228600" eaLnBrk="1" hangingPunct="1">
              <a:spcBef>
                <a:spcPct val="0"/>
              </a:spcBef>
            </a:pPr>
            <a:r>
              <a:rPr lang="en-US" altLang="en-US" sz="1100" b="0" dirty="0" smtClean="0"/>
              <a:t>Generation of Anesthesia Standards</a:t>
            </a:r>
          </a:p>
          <a:p>
            <a:pPr marL="228600" indent="-228600" eaLnBrk="1" hangingPunct="1">
              <a:spcBef>
                <a:spcPct val="0"/>
              </a:spcBef>
            </a:pPr>
            <a:r>
              <a:rPr lang="en-US" altLang="en-US" sz="1100" b="0" dirty="0" smtClean="0"/>
              <a:t>Governance and Operations</a:t>
            </a:r>
          </a:p>
          <a:p>
            <a:pPr marL="228600" indent="-228600" eaLnBrk="1" hangingPunct="1">
              <a:spcBef>
                <a:spcPct val="0"/>
              </a:spcBef>
            </a:pPr>
            <a:r>
              <a:rPr lang="en-US" altLang="en-US" sz="1100" b="0" dirty="0" smtClean="0"/>
              <a:t>Health Care Devices</a:t>
            </a:r>
          </a:p>
          <a:p>
            <a:pPr marL="228600" indent="-228600" eaLnBrk="1" hangingPunct="1">
              <a:spcBef>
                <a:spcPct val="0"/>
              </a:spcBef>
            </a:pPr>
            <a:r>
              <a:rPr lang="en-US" altLang="en-US" sz="1100" b="0" dirty="0" smtClean="0">
                <a:solidFill>
                  <a:srgbClr val="FF0000"/>
                </a:solidFill>
              </a:rPr>
              <a:t>Healthcare Standards Integration</a:t>
            </a:r>
          </a:p>
          <a:p>
            <a:pPr marL="228600" indent="-228600" eaLnBrk="1" hangingPunct="1">
              <a:spcBef>
                <a:spcPct val="0"/>
              </a:spcBef>
            </a:pPr>
            <a:r>
              <a:rPr lang="en-US" altLang="en-US" sz="1100" b="0" dirty="0" smtClean="0"/>
              <a:t>Imaging Integration</a:t>
            </a:r>
          </a:p>
          <a:p>
            <a:pPr marL="228600" indent="-228600" eaLnBrk="1" hangingPunct="1">
              <a:spcBef>
                <a:spcPct val="0"/>
              </a:spcBef>
            </a:pPr>
            <a:r>
              <a:rPr lang="en-US" altLang="en-US" sz="1100" b="0" dirty="0" smtClean="0"/>
              <a:t>Implementable Technology Specifications</a:t>
            </a:r>
          </a:p>
          <a:p>
            <a:pPr marL="228600" indent="-228600" eaLnBrk="1" hangingPunct="1">
              <a:spcBef>
                <a:spcPct val="0"/>
              </a:spcBef>
            </a:pPr>
            <a:r>
              <a:rPr lang="en-US" altLang="en-US" sz="1100" b="0" dirty="0" smtClean="0"/>
              <a:t>Infrastructure and Messaging</a:t>
            </a:r>
          </a:p>
          <a:p>
            <a:pPr marL="228600" indent="-228600" eaLnBrk="1" hangingPunct="1">
              <a:spcBef>
                <a:spcPct val="0"/>
              </a:spcBef>
            </a:pPr>
            <a:r>
              <a:rPr lang="en-US" altLang="en-US" sz="1100" b="0" dirty="0" smtClean="0"/>
              <a:t>International council </a:t>
            </a:r>
          </a:p>
          <a:p>
            <a:pPr marL="228600" indent="-228600" eaLnBrk="1" hangingPunct="1">
              <a:spcBef>
                <a:spcPct val="0"/>
              </a:spcBef>
            </a:pPr>
            <a:r>
              <a:rPr lang="en-US" altLang="en-US" sz="1100" b="0" dirty="0" smtClean="0"/>
              <a:t>International Mentoring</a:t>
            </a:r>
          </a:p>
          <a:p>
            <a:pPr marL="228600" indent="-228600" eaLnBrk="1" hangingPunct="1">
              <a:spcBef>
                <a:spcPct val="0"/>
              </a:spcBef>
            </a:pPr>
            <a:r>
              <a:rPr lang="en-US" altLang="en-US" sz="1100" b="0" dirty="0" smtClean="0">
                <a:solidFill>
                  <a:srgbClr val="FF0000"/>
                </a:solidFill>
              </a:rPr>
              <a:t>Learning Health Systems</a:t>
            </a:r>
          </a:p>
          <a:p>
            <a:pPr marL="228600" indent="-228600" eaLnBrk="1" hangingPunct="1">
              <a:spcBef>
                <a:spcPct val="0"/>
              </a:spcBef>
            </a:pPr>
            <a:r>
              <a:rPr lang="en-US" altLang="en-US" sz="1100" b="0" dirty="0" smtClean="0"/>
              <a:t>Mobile Health</a:t>
            </a:r>
          </a:p>
          <a:p>
            <a:pPr marL="228600" indent="-228600" eaLnBrk="1" hangingPunct="1">
              <a:spcBef>
                <a:spcPct val="0"/>
              </a:spcBef>
            </a:pPr>
            <a:r>
              <a:rPr lang="en-US" altLang="en-US" sz="1100" b="0" dirty="0" smtClean="0"/>
              <a:t>Modeling and Methodology </a:t>
            </a:r>
          </a:p>
          <a:p>
            <a:pPr marL="228600" indent="-228600" eaLnBrk="1" hangingPunct="1">
              <a:spcBef>
                <a:spcPct val="0"/>
              </a:spcBef>
            </a:pPr>
            <a:r>
              <a:rPr lang="en-US" altLang="en-US" sz="1100" b="0" dirty="0" smtClean="0"/>
              <a:t>Orders and Observations</a:t>
            </a:r>
          </a:p>
          <a:p>
            <a:pPr marL="228600" indent="-228600" eaLnBrk="1" hangingPunct="1">
              <a:spcBef>
                <a:spcPct val="0"/>
              </a:spcBef>
            </a:pPr>
            <a:r>
              <a:rPr lang="en-US" altLang="en-US" sz="1100" b="0" dirty="0" smtClean="0"/>
              <a:t>Organizational Review  </a:t>
            </a:r>
          </a:p>
          <a:p>
            <a:pPr marL="228600" indent="-228600" eaLnBrk="1" hangingPunct="1">
              <a:spcBef>
                <a:spcPct val="0"/>
              </a:spcBef>
            </a:pPr>
            <a:r>
              <a:rPr lang="en-US" altLang="en-US" sz="1100" b="0" dirty="0" smtClean="0"/>
              <a:t>Outreach Committee for Clinical Research </a:t>
            </a:r>
          </a:p>
          <a:p>
            <a:pPr marL="228600" indent="-228600" eaLnBrk="1" hangingPunct="1">
              <a:spcBef>
                <a:spcPct val="0"/>
              </a:spcBef>
            </a:pPr>
            <a:r>
              <a:rPr lang="en-US" altLang="en-US" sz="1100" b="0" dirty="0" smtClean="0"/>
              <a:t>Patient Administration </a:t>
            </a:r>
          </a:p>
        </p:txBody>
      </p:sp>
      <p:sp>
        <p:nvSpPr>
          <p:cNvPr id="7174" name="Text Box 5"/>
          <p:cNvSpPr txBox="1">
            <a:spLocks noChangeArrowheads="1"/>
          </p:cNvSpPr>
          <p:nvPr/>
        </p:nvSpPr>
        <p:spPr bwMode="auto">
          <a:xfrm>
            <a:off x="6858000" y="6324600"/>
            <a:ext cx="1752600" cy="214313"/>
          </a:xfrm>
          <a:prstGeom prst="rect">
            <a:avLst/>
          </a:prstGeom>
          <a:noFill/>
          <a:ln w="9525">
            <a:noFill/>
            <a:miter lim="800000"/>
            <a:headEnd/>
            <a:tailEnd/>
          </a:ln>
        </p:spPr>
        <p:txBody>
          <a:bodyPr>
            <a:spAutoFit/>
          </a:bodyPr>
          <a:lstStyle/>
          <a:p>
            <a:pPr>
              <a:spcBef>
                <a:spcPct val="50000"/>
              </a:spcBef>
            </a:pPr>
            <a:r>
              <a:rPr lang="en-US" altLang="en-US" sz="800" dirty="0"/>
              <a:t>Updated: </a:t>
            </a:r>
            <a:r>
              <a:rPr lang="en-US" altLang="en-US" sz="800" dirty="0" smtClean="0"/>
              <a:t>04/02/2015</a:t>
            </a:r>
            <a:endParaRPr lang="en-US" altLang="en-US" sz="800" dirty="0"/>
          </a:p>
        </p:txBody>
      </p:sp>
      <p:sp>
        <p:nvSpPr>
          <p:cNvPr id="7175" name="Rectangle 6"/>
          <p:cNvSpPr>
            <a:spLocks/>
          </p:cNvSpPr>
          <p:nvPr/>
        </p:nvSpPr>
        <p:spPr bwMode="auto">
          <a:xfrm>
            <a:off x="6172200" y="1765300"/>
            <a:ext cx="2562225" cy="4229100"/>
          </a:xfrm>
          <a:prstGeom prst="rect">
            <a:avLst/>
          </a:prstGeom>
          <a:solidFill>
            <a:schemeClr val="bg1">
              <a:lumMod val="85000"/>
            </a:schemeClr>
          </a:solidFill>
          <a:ln w="9525">
            <a:solidFill>
              <a:srgbClr val="001E1D"/>
            </a:solidFill>
            <a:miter lim="800000"/>
            <a:headEnd/>
            <a:tailEnd/>
          </a:ln>
        </p:spPr>
        <p:txBody>
          <a:bodyPr/>
          <a:lstStyle/>
          <a:p>
            <a:pPr marL="228600" indent="-228600">
              <a:buClr>
                <a:schemeClr val="folHlink"/>
              </a:buClr>
              <a:buSzPct val="60000"/>
              <a:buFont typeface="Wingdings" pitchFamily="2" charset="2"/>
              <a:buChar char="n"/>
            </a:pPr>
            <a:endParaRPr lang="en-US" altLang="en-US" sz="1100" dirty="0"/>
          </a:p>
          <a:p>
            <a:pPr marL="228600" indent="-228600">
              <a:buClr>
                <a:schemeClr val="folHlink"/>
              </a:buClr>
              <a:buSzPct val="60000"/>
              <a:buFont typeface="Wingdings" pitchFamily="2" charset="2"/>
              <a:buChar char="n"/>
            </a:pPr>
            <a:endParaRPr lang="en-US" altLang="en-US" sz="1100" dirty="0"/>
          </a:p>
          <a:p>
            <a:pPr marL="228600" indent="-228600">
              <a:buClr>
                <a:schemeClr val="folHlink"/>
              </a:buClr>
              <a:buSzPct val="60000"/>
              <a:buFont typeface="Wingdings" pitchFamily="2" charset="2"/>
              <a:buChar char="n"/>
            </a:pPr>
            <a:endParaRPr lang="en-US" altLang="en-US" sz="1100" dirty="0" smtClean="0"/>
          </a:p>
          <a:p>
            <a:pPr marL="228600" indent="-228600">
              <a:buClr>
                <a:schemeClr val="tx2"/>
              </a:buClr>
              <a:buFont typeface="Wingdings" pitchFamily="2" charset="2"/>
              <a:buChar char="§"/>
            </a:pPr>
            <a:r>
              <a:rPr lang="en-US" altLang="en-US" sz="1100" dirty="0" smtClean="0"/>
              <a:t>Patient Care </a:t>
            </a:r>
          </a:p>
          <a:p>
            <a:pPr marL="228600" indent="-228600">
              <a:buClr>
                <a:schemeClr val="tx2"/>
              </a:buClr>
              <a:buFont typeface="Wingdings" pitchFamily="2" charset="2"/>
              <a:buChar char="§"/>
            </a:pPr>
            <a:r>
              <a:rPr lang="en-US" altLang="en-US" sz="1100" dirty="0" smtClean="0"/>
              <a:t>Patient Safety</a:t>
            </a:r>
          </a:p>
          <a:p>
            <a:pPr marL="228600" indent="-228600">
              <a:buClr>
                <a:schemeClr val="tx2"/>
              </a:buClr>
              <a:buFont typeface="Wingdings" pitchFamily="2" charset="2"/>
              <a:buChar char="§"/>
            </a:pPr>
            <a:r>
              <a:rPr lang="en-US" altLang="en-US" sz="1100" dirty="0" smtClean="0"/>
              <a:t>Pharmacy</a:t>
            </a:r>
          </a:p>
          <a:p>
            <a:pPr marL="228600" indent="-228600">
              <a:buClr>
                <a:schemeClr val="folHlink"/>
              </a:buClr>
              <a:buSzPct val="60000"/>
              <a:buFont typeface="Wingdings" pitchFamily="2" charset="2"/>
              <a:buChar char="n"/>
            </a:pPr>
            <a:r>
              <a:rPr lang="en-US" altLang="en-US" sz="1100" dirty="0" smtClean="0"/>
              <a:t>Policy </a:t>
            </a:r>
            <a:r>
              <a:rPr lang="en-US" altLang="en-US" sz="1100" dirty="0"/>
              <a:t>Advisory Committee</a:t>
            </a:r>
          </a:p>
          <a:p>
            <a:pPr marL="228600" indent="-228600">
              <a:buClr>
                <a:schemeClr val="folHlink"/>
              </a:buClr>
              <a:buSzPct val="60000"/>
              <a:buFont typeface="Wingdings" pitchFamily="2" charset="2"/>
              <a:buChar char="n"/>
            </a:pPr>
            <a:r>
              <a:rPr lang="en-US" altLang="en-US" sz="1100" dirty="0"/>
              <a:t>Process Improvement</a:t>
            </a:r>
          </a:p>
          <a:p>
            <a:pPr marL="228600" indent="-228600">
              <a:buClr>
                <a:schemeClr val="folHlink"/>
              </a:buClr>
              <a:buSzPct val="60000"/>
              <a:buFont typeface="Wingdings" pitchFamily="2" charset="2"/>
              <a:buChar char="n"/>
            </a:pPr>
            <a:r>
              <a:rPr lang="en-US" altLang="en-US" sz="1100" dirty="0"/>
              <a:t>Project Services</a:t>
            </a:r>
          </a:p>
          <a:p>
            <a:pPr marL="228600" indent="-228600">
              <a:buClr>
                <a:schemeClr val="folHlink"/>
              </a:buClr>
              <a:buSzPct val="60000"/>
              <a:buFont typeface="Wingdings" pitchFamily="2" charset="2"/>
              <a:buChar char="n"/>
            </a:pPr>
            <a:r>
              <a:rPr lang="en-US" altLang="en-US" sz="1100" dirty="0"/>
              <a:t>Public Health and Emergency Response</a:t>
            </a:r>
          </a:p>
          <a:p>
            <a:pPr marL="228600" indent="-228600">
              <a:buClr>
                <a:schemeClr val="folHlink"/>
              </a:buClr>
              <a:buSzPct val="60000"/>
              <a:buFont typeface="Wingdings" pitchFamily="2" charset="2"/>
              <a:buChar char="n"/>
            </a:pPr>
            <a:r>
              <a:rPr lang="en-US" altLang="en-US" sz="1100" dirty="0"/>
              <a:t>Publishing </a:t>
            </a:r>
          </a:p>
          <a:p>
            <a:pPr marL="228600" indent="-228600">
              <a:buClr>
                <a:schemeClr val="folHlink"/>
              </a:buClr>
              <a:buSzPct val="60000"/>
              <a:buFont typeface="Wingdings" pitchFamily="2" charset="2"/>
              <a:buChar char="n"/>
            </a:pPr>
            <a:r>
              <a:rPr lang="en-US" altLang="en-US" sz="1100" dirty="0"/>
              <a:t>Regulated Clinical Research Information Management (RCRIM)</a:t>
            </a:r>
          </a:p>
          <a:p>
            <a:pPr marL="228600" indent="-228600">
              <a:buClr>
                <a:schemeClr val="folHlink"/>
              </a:buClr>
              <a:buSzPct val="60000"/>
              <a:buFont typeface="Wingdings" pitchFamily="2" charset="2"/>
              <a:buChar char="n"/>
            </a:pPr>
            <a:r>
              <a:rPr lang="en-US" altLang="en-US" sz="1100" dirty="0"/>
              <a:t>Security</a:t>
            </a:r>
          </a:p>
          <a:p>
            <a:pPr marL="228600" indent="-228600">
              <a:buClr>
                <a:schemeClr val="folHlink"/>
              </a:buClr>
              <a:buSzPct val="60000"/>
              <a:buFont typeface="Wingdings" pitchFamily="2" charset="2"/>
              <a:buChar char="n"/>
            </a:pPr>
            <a:r>
              <a:rPr lang="en-US" altLang="en-US" sz="1100" dirty="0"/>
              <a:t>Services Oriented Architecture </a:t>
            </a:r>
          </a:p>
          <a:p>
            <a:pPr marL="228600" indent="-228600">
              <a:buClr>
                <a:schemeClr val="folHlink"/>
              </a:buClr>
              <a:buSzPct val="60000"/>
              <a:buFont typeface="Wingdings" pitchFamily="2" charset="2"/>
              <a:buChar char="n"/>
            </a:pPr>
            <a:r>
              <a:rPr lang="en-US" altLang="en-US" sz="1100" dirty="0"/>
              <a:t>Structure and Semantic Design Steering Division </a:t>
            </a:r>
          </a:p>
          <a:p>
            <a:pPr marL="228600" indent="-228600">
              <a:buClr>
                <a:schemeClr val="folHlink"/>
              </a:buClr>
              <a:buSzPct val="60000"/>
              <a:buFont typeface="Wingdings" pitchFamily="2" charset="2"/>
              <a:buChar char="n"/>
            </a:pPr>
            <a:r>
              <a:rPr lang="en-US" altLang="en-US" sz="1100" dirty="0"/>
              <a:t>Structured Documents </a:t>
            </a:r>
          </a:p>
          <a:p>
            <a:pPr marL="228600" indent="-228600">
              <a:buClr>
                <a:schemeClr val="folHlink"/>
              </a:buClr>
              <a:buSzPct val="60000"/>
              <a:buFont typeface="Wingdings" pitchFamily="2" charset="2"/>
              <a:buChar char="n"/>
            </a:pPr>
            <a:r>
              <a:rPr lang="en-US" altLang="en-US" sz="1100" dirty="0"/>
              <a:t>Technical and Support Services Steering Division</a:t>
            </a:r>
          </a:p>
          <a:p>
            <a:pPr marL="228600" indent="-228600">
              <a:buClr>
                <a:schemeClr val="folHlink"/>
              </a:buClr>
              <a:buSzPct val="60000"/>
              <a:buFont typeface="Wingdings" pitchFamily="2" charset="2"/>
              <a:buChar char="n"/>
            </a:pPr>
            <a:r>
              <a:rPr lang="en-US" altLang="en-US" sz="1100" dirty="0" smtClean="0"/>
              <a:t>Templates</a:t>
            </a:r>
            <a:endParaRPr lang="en-US" altLang="en-US" sz="1100" dirty="0"/>
          </a:p>
          <a:p>
            <a:pPr marL="228600" indent="-228600">
              <a:buClr>
                <a:schemeClr val="folHlink"/>
              </a:buClr>
              <a:buSzPct val="60000"/>
              <a:buFont typeface="Wingdings" pitchFamily="2" charset="2"/>
              <a:buChar char="n"/>
            </a:pPr>
            <a:r>
              <a:rPr lang="en-US" altLang="en-US" sz="1100" dirty="0" smtClean="0"/>
              <a:t>Vocabulary</a:t>
            </a:r>
            <a:endParaRPr lang="en-US" altLang="en-US" sz="1100"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4"/>
          <p:cNvSpPr>
            <a:spLocks noGrp="1"/>
          </p:cNvSpPr>
          <p:nvPr>
            <p:ph type="sldNum" sz="quarter" idx="11"/>
          </p:nvPr>
        </p:nvSpPr>
        <p:spPr>
          <a:noFill/>
        </p:spPr>
        <p:txBody>
          <a:bodyPr/>
          <a:lstStyle/>
          <a:p>
            <a:fld id="{69802390-22FD-4EA7-8194-4CD30FB4DA89}" type="slidenum">
              <a:rPr lang="en-US" altLang="en-US" smtClean="0"/>
              <a:pPr/>
              <a:t>6</a:t>
            </a:fld>
            <a:endParaRPr lang="en-US" altLang="en-US" smtClean="0"/>
          </a:p>
        </p:txBody>
      </p:sp>
      <p:sp>
        <p:nvSpPr>
          <p:cNvPr id="9219" name="Rectangle 2"/>
          <p:cNvSpPr>
            <a:spLocks noGrp="1" noChangeArrowheads="1"/>
          </p:cNvSpPr>
          <p:nvPr>
            <p:ph type="title"/>
          </p:nvPr>
        </p:nvSpPr>
        <p:spPr>
          <a:xfrm>
            <a:off x="1676400" y="617538"/>
            <a:ext cx="7267575" cy="762000"/>
          </a:xfrm>
        </p:spPr>
        <p:txBody>
          <a:bodyPr/>
          <a:lstStyle/>
          <a:p>
            <a:pPr eaLnBrk="1" hangingPunct="1"/>
            <a:r>
              <a:rPr lang="en-US" altLang="en-US" dirty="0" smtClean="0">
                <a:solidFill>
                  <a:schemeClr val="bg2"/>
                </a:solidFill>
              </a:rPr>
              <a:t>TSC – Mission</a:t>
            </a:r>
          </a:p>
        </p:txBody>
      </p:sp>
      <p:sp>
        <p:nvSpPr>
          <p:cNvPr id="9220" name="Rectangle 3"/>
          <p:cNvSpPr>
            <a:spLocks noGrp="1" noChangeArrowheads="1"/>
          </p:cNvSpPr>
          <p:nvPr>
            <p:ph type="body" idx="1"/>
          </p:nvPr>
        </p:nvSpPr>
        <p:spPr>
          <a:xfrm>
            <a:off x="508000" y="2133600"/>
            <a:ext cx="8128000" cy="4556125"/>
          </a:xfrm>
        </p:spPr>
        <p:txBody>
          <a:bodyPr/>
          <a:lstStyle/>
          <a:p>
            <a:pPr eaLnBrk="1" hangingPunct="1">
              <a:buFont typeface="Wingdings" pitchFamily="2" charset="2"/>
              <a:buNone/>
            </a:pPr>
            <a:r>
              <a:rPr lang="en-US" altLang="en-US" sz="1400" dirty="0" smtClean="0"/>
              <a:t>This group supports the HL7 mission to create and promote its standards by: </a:t>
            </a:r>
          </a:p>
          <a:p>
            <a:pPr eaLnBrk="1" hangingPunct="1"/>
            <a:r>
              <a:rPr lang="en-US" altLang="en-US" sz="1400" dirty="0" smtClean="0">
                <a:solidFill>
                  <a:srgbClr val="FF0000"/>
                </a:solidFill>
              </a:rPr>
              <a:t>Overseeing and coordinating the technical efforts </a:t>
            </a:r>
            <a:r>
              <a:rPr lang="en-US" altLang="en-US" sz="1400" dirty="0" smtClean="0"/>
              <a:t>contributed by the HL7 participants, who make up the HL7 Working Group, and assuring that the efforts of the Working Group are focused on the overall HL7 mission. </a:t>
            </a:r>
          </a:p>
          <a:p>
            <a:pPr eaLnBrk="1" hangingPunct="1">
              <a:buFont typeface="Wingdings" pitchFamily="2" charset="2"/>
              <a:buNone/>
            </a:pPr>
            <a:endParaRPr lang="en-US" altLang="en-US" sz="1400" dirty="0" smtClean="0"/>
          </a:p>
          <a:p>
            <a:pPr eaLnBrk="1" hangingPunct="1">
              <a:buFont typeface="Wingdings" pitchFamily="2" charset="2"/>
              <a:buNone/>
            </a:pPr>
            <a:r>
              <a:rPr lang="en-US" altLang="en-US" sz="1400" dirty="0" smtClean="0"/>
              <a:t>	The Technical Steering Committee and the HL7 Working Group operate in such a way so as to: </a:t>
            </a:r>
          </a:p>
          <a:p>
            <a:pPr lvl="1" eaLnBrk="1" hangingPunct="1"/>
            <a:r>
              <a:rPr lang="en-US" altLang="en-US" sz="1200" dirty="0" smtClean="0"/>
              <a:t>respect the contributions and ideas of the talented individuals who make up the Working Group; </a:t>
            </a:r>
          </a:p>
          <a:p>
            <a:pPr lvl="1" eaLnBrk="1" hangingPunct="1"/>
            <a:r>
              <a:rPr lang="en-US" altLang="en-US" sz="1200" dirty="0" smtClean="0"/>
              <a:t>maintain an effective focus on the goals of HL7; </a:t>
            </a:r>
          </a:p>
          <a:p>
            <a:pPr lvl="1" eaLnBrk="1" hangingPunct="1"/>
            <a:r>
              <a:rPr lang="en-US" altLang="en-US" sz="1200" dirty="0" smtClean="0"/>
              <a:t>assure that the all major decisions are based on consensus of the stakeholders; </a:t>
            </a:r>
          </a:p>
          <a:p>
            <a:pPr lvl="1" eaLnBrk="1" hangingPunct="1"/>
            <a:r>
              <a:rPr lang="en-US" altLang="en-US" sz="1200" dirty="0" smtClean="0"/>
              <a:t>maximize sharing and "re-use" of work products between elements of the Working Group; </a:t>
            </a:r>
          </a:p>
          <a:p>
            <a:pPr lvl="1" eaLnBrk="1" hangingPunct="1"/>
            <a:r>
              <a:rPr lang="en-US" altLang="en-US" sz="1200" dirty="0" smtClean="0"/>
              <a:t>use project management to assure that project goals are articulated and met; </a:t>
            </a:r>
          </a:p>
          <a:p>
            <a:pPr lvl="1" eaLnBrk="1" hangingPunct="1"/>
            <a:r>
              <a:rPr lang="en-US" altLang="en-US" sz="1200" dirty="0" smtClean="0"/>
              <a:t>reduce competition and conflict between the elements of the Working Group; and </a:t>
            </a:r>
          </a:p>
          <a:p>
            <a:pPr lvl="1" eaLnBrk="1" hangingPunct="1"/>
            <a:r>
              <a:rPr lang="en-US" altLang="en-US" sz="1200" dirty="0" smtClean="0"/>
              <a:t>assure that HL7 standards are developed on a solid architectural foundation that assures consistency and interoperability. </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4"/>
          <p:cNvSpPr>
            <a:spLocks noGrp="1"/>
          </p:cNvSpPr>
          <p:nvPr>
            <p:ph type="sldNum" sz="quarter" idx="11"/>
          </p:nvPr>
        </p:nvSpPr>
        <p:spPr>
          <a:noFill/>
        </p:spPr>
        <p:txBody>
          <a:bodyPr/>
          <a:lstStyle/>
          <a:p>
            <a:fld id="{4FD46EC5-5D3D-4398-8330-4FD4C35EC215}" type="slidenum">
              <a:rPr lang="en-US" altLang="en-US" smtClean="0"/>
              <a:pPr/>
              <a:t>7</a:t>
            </a:fld>
            <a:endParaRPr lang="en-US" altLang="en-US" dirty="0" smtClean="0"/>
          </a:p>
        </p:txBody>
      </p:sp>
      <p:sp>
        <p:nvSpPr>
          <p:cNvPr id="8195" name="Rectangle 2"/>
          <p:cNvSpPr>
            <a:spLocks noGrp="1" noChangeArrowheads="1"/>
          </p:cNvSpPr>
          <p:nvPr>
            <p:ph type="title"/>
          </p:nvPr>
        </p:nvSpPr>
        <p:spPr>
          <a:xfrm>
            <a:off x="1676400" y="617538"/>
            <a:ext cx="7267575" cy="857250"/>
          </a:xfrm>
        </p:spPr>
        <p:txBody>
          <a:bodyPr/>
          <a:lstStyle/>
          <a:p>
            <a:pPr eaLnBrk="1" hangingPunct="1"/>
            <a:r>
              <a:rPr lang="en-US" altLang="en-US" dirty="0" smtClean="0">
                <a:solidFill>
                  <a:schemeClr val="bg2"/>
                </a:solidFill>
              </a:rPr>
              <a:t>TSC Structure</a:t>
            </a:r>
          </a:p>
        </p:txBody>
      </p:sp>
      <p:sp>
        <p:nvSpPr>
          <p:cNvPr id="8196" name="Rectangle 3"/>
          <p:cNvSpPr>
            <a:spLocks noGrp="1" noChangeArrowheads="1"/>
          </p:cNvSpPr>
          <p:nvPr>
            <p:ph type="body" idx="1"/>
          </p:nvPr>
        </p:nvSpPr>
        <p:spPr>
          <a:xfrm>
            <a:off x="246063" y="1981200"/>
            <a:ext cx="8650287" cy="4584700"/>
          </a:xfrm>
        </p:spPr>
        <p:txBody>
          <a:bodyPr/>
          <a:lstStyle/>
          <a:p>
            <a:pPr eaLnBrk="1" hangingPunct="1">
              <a:buClr>
                <a:schemeClr val="bg2"/>
              </a:buClr>
            </a:pPr>
            <a:r>
              <a:rPr lang="en-US" altLang="en-US" sz="1600" dirty="0" smtClean="0"/>
              <a:t>Technical Steering Committee - </a:t>
            </a:r>
          </a:p>
          <a:p>
            <a:pPr lvl="1" eaLnBrk="1" hangingPunct="1"/>
            <a:r>
              <a:rPr lang="en-US" altLang="en-US" sz="1100" dirty="0" smtClean="0"/>
              <a:t>11 elected voting representatives, 1 appointed voting members , 1 ad hoc members</a:t>
            </a:r>
          </a:p>
          <a:p>
            <a:pPr lvl="1" eaLnBrk="1" hangingPunct="1"/>
            <a:r>
              <a:rPr lang="en-US" altLang="en-US" sz="1100" dirty="0" smtClean="0"/>
              <a:t>TSC-elected Chair (Ken </a:t>
            </a:r>
            <a:r>
              <a:rPr lang="en-US" altLang="en-US" sz="1100" dirty="0" err="1" smtClean="0"/>
              <a:t>McCaslin</a:t>
            </a:r>
            <a:r>
              <a:rPr lang="en-US" altLang="en-US" sz="1100" dirty="0" smtClean="0"/>
              <a:t>)</a:t>
            </a:r>
          </a:p>
          <a:p>
            <a:pPr lvl="1" eaLnBrk="1" hangingPunct="1"/>
            <a:r>
              <a:rPr lang="en-US" altLang="en-US" sz="1100" dirty="0" smtClean="0"/>
              <a:t>CTO (Wayne Kubick) is an ex-officio co-chair</a:t>
            </a:r>
          </a:p>
          <a:p>
            <a:pPr lvl="1" eaLnBrk="1" hangingPunct="1"/>
            <a:r>
              <a:rPr lang="en-US" altLang="en-US" sz="1100" dirty="0" smtClean="0"/>
              <a:t>ARB Chair (Tony Julian, Lorraine Constable is the backup)</a:t>
            </a:r>
          </a:p>
          <a:p>
            <a:pPr lvl="1" eaLnBrk="1" hangingPunct="1"/>
            <a:r>
              <a:rPr lang="en-US" altLang="en-US" sz="1100" dirty="0" smtClean="0"/>
              <a:t>One ad hoc member (</a:t>
            </a:r>
            <a:r>
              <a:rPr lang="en-US" altLang="en-US" sz="1100" dirty="0" err="1" smtClean="0"/>
              <a:t>Freida</a:t>
            </a:r>
            <a:r>
              <a:rPr lang="en-US" altLang="en-US" sz="1100" dirty="0" smtClean="0"/>
              <a:t> Hall)</a:t>
            </a:r>
          </a:p>
          <a:p>
            <a:pPr lvl="1" eaLnBrk="1" hangingPunct="1"/>
            <a:r>
              <a:rPr lang="en-US" altLang="en-US" sz="1100" dirty="0" smtClean="0"/>
              <a:t>2 Affiliates representatives (Jean </a:t>
            </a:r>
            <a:r>
              <a:rPr lang="en-US" altLang="en-US" sz="1100" dirty="0" err="1" smtClean="0"/>
              <a:t>Duteau</a:t>
            </a:r>
            <a:r>
              <a:rPr lang="en-US" altLang="en-US" sz="1100" dirty="0" smtClean="0"/>
              <a:t> &amp; Giorgio </a:t>
            </a:r>
            <a:r>
              <a:rPr lang="en-US" altLang="en-US" sz="1100" dirty="0" err="1" smtClean="0"/>
              <a:t>Cangioli</a:t>
            </a:r>
            <a:r>
              <a:rPr lang="en-US" altLang="en-US" sz="1100" dirty="0" smtClean="0"/>
              <a:t>) </a:t>
            </a:r>
          </a:p>
          <a:p>
            <a:pPr lvl="1" eaLnBrk="1" hangingPunct="1"/>
            <a:r>
              <a:rPr lang="en-US" altLang="en-US" sz="1100" dirty="0" smtClean="0"/>
              <a:t>Foundation &amp; Technologies Steering Division (Russ Hamm &amp; Paul Knapp) </a:t>
            </a:r>
          </a:p>
          <a:p>
            <a:pPr lvl="2" eaLnBrk="1" hangingPunct="1"/>
            <a:r>
              <a:rPr lang="en-US" altLang="en-US" sz="1100" dirty="0" smtClean="0"/>
              <a:t>2 Elected SD Co-Chairs plus Co-Chairs of work groups in SD </a:t>
            </a:r>
          </a:p>
          <a:p>
            <a:pPr lvl="1" eaLnBrk="1" hangingPunct="1"/>
            <a:r>
              <a:rPr lang="en-US" altLang="en-US" sz="1100" dirty="0" smtClean="0"/>
              <a:t>Structure &amp; Semantic Design Steering Division (Calvin Beebe &amp; Austin Kreisler)</a:t>
            </a:r>
          </a:p>
          <a:p>
            <a:pPr lvl="2" eaLnBrk="1" hangingPunct="1"/>
            <a:r>
              <a:rPr lang="en-US" altLang="en-US" sz="1100" dirty="0" smtClean="0"/>
              <a:t>2 Elected SD Co-Chairs plus Co-Chairs of work groups in SD </a:t>
            </a:r>
          </a:p>
          <a:p>
            <a:pPr lvl="1" eaLnBrk="1" hangingPunct="1"/>
            <a:r>
              <a:rPr lang="en-US" altLang="en-US" sz="1100" dirty="0" smtClean="0"/>
              <a:t>Domain Experts Steering Division (</a:t>
            </a:r>
            <a:r>
              <a:rPr lang="en-US" altLang="en-US" sz="1100" dirty="0" err="1" smtClean="0"/>
              <a:t>Melva</a:t>
            </a:r>
            <a:r>
              <a:rPr lang="en-US" altLang="en-US" sz="1100" dirty="0" smtClean="0"/>
              <a:t> Peters &amp; John Roberts)</a:t>
            </a:r>
          </a:p>
          <a:p>
            <a:pPr lvl="2" eaLnBrk="1" hangingPunct="1"/>
            <a:r>
              <a:rPr lang="en-US" altLang="en-US" sz="1100" dirty="0" smtClean="0"/>
              <a:t>2 Elected SD Co-Chairs plus Co-Chairs of work groups in SD </a:t>
            </a:r>
          </a:p>
          <a:p>
            <a:pPr lvl="1" eaLnBrk="1" hangingPunct="1"/>
            <a:r>
              <a:rPr lang="en-US" altLang="en-US" sz="1100" dirty="0" smtClean="0"/>
              <a:t>Technical &amp; Support Services Steering Division (Sandra Stuart &amp; Andy Stechishin)</a:t>
            </a:r>
          </a:p>
          <a:p>
            <a:pPr lvl="2" eaLnBrk="1" hangingPunct="1"/>
            <a:r>
              <a:rPr lang="en-US" altLang="en-US" sz="1100" dirty="0" smtClean="0"/>
              <a:t>2 Elected SD Co-Chairs </a:t>
            </a:r>
            <a:r>
              <a:rPr lang="en-US" altLang="en-US" sz="1200" dirty="0" smtClean="0"/>
              <a:t>plus Co-Chairs of work groups in SD </a:t>
            </a:r>
          </a:p>
          <a:p>
            <a:pPr lvl="1" eaLnBrk="1" hangingPunct="1">
              <a:buNone/>
            </a:pPr>
            <a:endParaRPr lang="en-US" altLang="en-US" sz="16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4"/>
          <p:cNvSpPr>
            <a:spLocks noGrp="1"/>
          </p:cNvSpPr>
          <p:nvPr>
            <p:ph type="sldNum" sz="quarter" idx="11"/>
          </p:nvPr>
        </p:nvSpPr>
        <p:spPr>
          <a:noFill/>
        </p:spPr>
        <p:txBody>
          <a:bodyPr/>
          <a:lstStyle/>
          <a:p>
            <a:fld id="{91EE92CD-100B-4CB3-BAE1-D6683D2A1674}" type="slidenum">
              <a:rPr lang="en-US" altLang="en-US" smtClean="0"/>
              <a:pPr/>
              <a:t>8</a:t>
            </a:fld>
            <a:endParaRPr lang="en-US" altLang="en-US" smtClean="0"/>
          </a:p>
        </p:txBody>
      </p:sp>
      <p:sp>
        <p:nvSpPr>
          <p:cNvPr id="17411" name="Rectangle 2"/>
          <p:cNvSpPr>
            <a:spLocks noGrp="1" noChangeArrowheads="1"/>
          </p:cNvSpPr>
          <p:nvPr>
            <p:ph type="title"/>
          </p:nvPr>
        </p:nvSpPr>
        <p:spPr/>
        <p:txBody>
          <a:bodyPr/>
          <a:lstStyle/>
          <a:p>
            <a:pPr eaLnBrk="1" hangingPunct="1"/>
            <a:r>
              <a:rPr lang="en-US" altLang="en-US" dirty="0" smtClean="0">
                <a:solidFill>
                  <a:schemeClr val="bg2"/>
                </a:solidFill>
              </a:rPr>
              <a:t>Challenges</a:t>
            </a:r>
          </a:p>
        </p:txBody>
      </p:sp>
      <p:sp>
        <p:nvSpPr>
          <p:cNvPr id="17412" name="Rectangle 3"/>
          <p:cNvSpPr>
            <a:spLocks noGrp="1" noChangeArrowheads="1"/>
          </p:cNvSpPr>
          <p:nvPr>
            <p:ph type="body" idx="1"/>
          </p:nvPr>
        </p:nvSpPr>
        <p:spPr>
          <a:xfrm>
            <a:off x="685800" y="2133600"/>
            <a:ext cx="7772400" cy="4114800"/>
          </a:xfrm>
        </p:spPr>
        <p:txBody>
          <a:bodyPr/>
          <a:lstStyle/>
          <a:p>
            <a:pPr eaLnBrk="1" hangingPunct="1"/>
            <a:r>
              <a:rPr lang="en-US" altLang="en-US" sz="2800" dirty="0" smtClean="0"/>
              <a:t>Volunteer workforce</a:t>
            </a:r>
          </a:p>
          <a:p>
            <a:pPr eaLnBrk="1" hangingPunct="1"/>
            <a:r>
              <a:rPr lang="en-US" altLang="en-US" sz="2800" dirty="0" smtClean="0"/>
              <a:t>Constituency changes meeting to meeting</a:t>
            </a:r>
          </a:p>
          <a:p>
            <a:pPr eaLnBrk="1" hangingPunct="1"/>
            <a:r>
              <a:rPr lang="en-US" altLang="en-US" sz="2800" dirty="0" smtClean="0"/>
              <a:t>Limitations (budgets, resources, tools)</a:t>
            </a:r>
          </a:p>
          <a:p>
            <a:pPr eaLnBrk="1" hangingPunct="1"/>
            <a:r>
              <a:rPr lang="en-US" altLang="en-US" sz="2800" dirty="0" smtClean="0"/>
              <a:t>Diverse membership </a:t>
            </a:r>
          </a:p>
          <a:p>
            <a:pPr eaLnBrk="1" hangingPunct="1"/>
            <a:r>
              <a:rPr lang="en-US" altLang="en-US" sz="2800" dirty="0" smtClean="0"/>
              <a:t>Organizational archetypes</a:t>
            </a:r>
          </a:p>
          <a:p>
            <a:pPr eaLnBrk="1" hangingPunct="1"/>
            <a:r>
              <a:rPr lang="en-US" altLang="en-US" sz="2800" dirty="0" smtClean="0"/>
              <a:t>HL7’s Organization</a:t>
            </a:r>
          </a:p>
          <a:p>
            <a:pPr eaLnBrk="1" hangingPunct="1"/>
            <a:r>
              <a:rPr lang="en-US" altLang="en-US" sz="2800" dirty="0" smtClean="0"/>
              <a:t>The day job</a:t>
            </a:r>
            <a:endParaRPr lang="en-US" alt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4"/>
          <p:cNvSpPr>
            <a:spLocks noGrp="1"/>
          </p:cNvSpPr>
          <p:nvPr>
            <p:ph type="sldNum" sz="quarter" idx="11"/>
          </p:nvPr>
        </p:nvSpPr>
        <p:spPr>
          <a:noFill/>
        </p:spPr>
        <p:txBody>
          <a:bodyPr/>
          <a:lstStyle/>
          <a:p>
            <a:fld id="{56054DDE-91EE-4B25-ADEC-6ABB484AE7CE}" type="slidenum">
              <a:rPr lang="en-US" altLang="en-US" smtClean="0"/>
              <a:pPr/>
              <a:t>9</a:t>
            </a:fld>
            <a:endParaRPr lang="en-US" altLang="en-US" smtClean="0"/>
          </a:p>
        </p:txBody>
      </p:sp>
      <p:sp>
        <p:nvSpPr>
          <p:cNvPr id="18435" name="Rectangle 2"/>
          <p:cNvSpPr>
            <a:spLocks noGrp="1" noChangeArrowheads="1"/>
          </p:cNvSpPr>
          <p:nvPr>
            <p:ph type="title"/>
          </p:nvPr>
        </p:nvSpPr>
        <p:spPr/>
        <p:txBody>
          <a:bodyPr/>
          <a:lstStyle/>
          <a:p>
            <a:pPr eaLnBrk="1" hangingPunct="1"/>
            <a:r>
              <a:rPr lang="en-US" altLang="en-US" dirty="0" smtClean="0">
                <a:solidFill>
                  <a:schemeClr val="bg2"/>
                </a:solidFill>
              </a:rPr>
              <a:t>Strengths</a:t>
            </a:r>
          </a:p>
        </p:txBody>
      </p:sp>
      <p:sp>
        <p:nvSpPr>
          <p:cNvPr id="18436" name="Rectangle 3"/>
          <p:cNvSpPr>
            <a:spLocks noGrp="1" noChangeArrowheads="1"/>
          </p:cNvSpPr>
          <p:nvPr>
            <p:ph type="body" idx="1"/>
          </p:nvPr>
        </p:nvSpPr>
        <p:spPr>
          <a:xfrm>
            <a:off x="685800" y="2246313"/>
            <a:ext cx="7772400" cy="1944687"/>
          </a:xfrm>
        </p:spPr>
        <p:txBody>
          <a:bodyPr/>
          <a:lstStyle/>
          <a:p>
            <a:pPr eaLnBrk="1" hangingPunct="1"/>
            <a:r>
              <a:rPr lang="en-US" altLang="en-US" smtClean="0"/>
              <a:t>Passionate, dedicated people working toward a common goal</a:t>
            </a:r>
          </a:p>
          <a:p>
            <a:pPr eaLnBrk="1" hangingPunct="1">
              <a:buFont typeface="Wingdings" pitchFamily="2" charset="2"/>
              <a:buNone/>
            </a:pPr>
            <a:endParaRPr lang="en-US" altLang="en-U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6939</TotalTime>
  <Words>1588</Words>
  <Application>Microsoft Office PowerPoint</Application>
  <PresentationFormat>On-screen Show (4:3)</PresentationFormat>
  <Paragraphs>285</Paragraphs>
  <Slides>30</Slides>
  <Notes>11</Notes>
  <HiddenSlides>0</HiddenSlides>
  <MMClips>0</MMClips>
  <ScaleCrop>false</ScaleCrop>
  <HeadingPairs>
    <vt:vector size="4" baseType="variant">
      <vt:variant>
        <vt:lpstr>Theme</vt:lpstr>
      </vt:variant>
      <vt:variant>
        <vt:i4>3</vt:i4>
      </vt:variant>
      <vt:variant>
        <vt:lpstr>Slide Titles</vt:lpstr>
      </vt:variant>
      <vt:variant>
        <vt:i4>30</vt:i4>
      </vt:variant>
    </vt:vector>
  </HeadingPairs>
  <TitlesOfParts>
    <vt:vector size="33" baseType="lpstr">
      <vt:lpstr>Blends</vt:lpstr>
      <vt:lpstr>Custom Design</vt:lpstr>
      <vt:lpstr>1_Custom Design</vt:lpstr>
      <vt:lpstr>Co-Chair Info Meeting</vt:lpstr>
      <vt:lpstr>Congratulations on your election! Thank you for your willingness to serve</vt:lpstr>
      <vt:lpstr>Why We’re Here</vt:lpstr>
      <vt:lpstr>      Organizational Chart</vt:lpstr>
      <vt:lpstr>HL7 Work Groups and  Committees </vt:lpstr>
      <vt:lpstr>TSC – Mission</vt:lpstr>
      <vt:lpstr>TSC Structure</vt:lpstr>
      <vt:lpstr>Challenges</vt:lpstr>
      <vt:lpstr>Strengths</vt:lpstr>
      <vt:lpstr>Co-Chair Responsibilities</vt:lpstr>
      <vt:lpstr>Administrative Duties</vt:lpstr>
      <vt:lpstr>Co-Chairs’ Dinner Meeting </vt:lpstr>
      <vt:lpstr>Room Requests for WGMs</vt:lpstr>
      <vt:lpstr>Work Group Health</vt:lpstr>
      <vt:lpstr>Health Metrics</vt:lpstr>
      <vt:lpstr>Projects</vt:lpstr>
      <vt:lpstr>Slide 17</vt:lpstr>
      <vt:lpstr>Balloting Responsibilities</vt:lpstr>
      <vt:lpstr>Ballot Rules</vt:lpstr>
      <vt:lpstr>Persuasive</vt:lpstr>
      <vt:lpstr>Non-Persuasive</vt:lpstr>
      <vt:lpstr>Not Related</vt:lpstr>
      <vt:lpstr>Ballot Desktop – Tally Tab</vt:lpstr>
      <vt:lpstr>Ballot Desktop</vt:lpstr>
      <vt:lpstr>Notification and Withdrawal</vt:lpstr>
      <vt:lpstr>PBS Metrics Reports</vt:lpstr>
      <vt:lpstr>Other Resources</vt:lpstr>
      <vt:lpstr>Other Things to Think About</vt:lpstr>
      <vt:lpstr>Staff</vt:lpstr>
      <vt:lpstr>How can we help you do your job?</vt:lpstr>
    </vt:vector>
  </TitlesOfParts>
  <Company>Cap Gemini Ernst &amp; Young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1st Time Attendees</dc:title>
  <dc:creator>John F. Quinn</dc:creator>
  <cp:lastModifiedBy>Karen</cp:lastModifiedBy>
  <cp:revision>279</cp:revision>
  <cp:lastPrinted>2002-04-25T20:05:53Z</cp:lastPrinted>
  <dcterms:created xsi:type="dcterms:W3CDTF">2002-04-25T01:33:42Z</dcterms:created>
  <dcterms:modified xsi:type="dcterms:W3CDTF">2017-01-19T13:52:55Z</dcterms:modified>
</cp:coreProperties>
</file>